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232323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0" i="0">
                <a:solidFill>
                  <a:srgbClr val="36938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08932" y="404736"/>
            <a:ext cx="1773340" cy="76217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232323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36938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232323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232323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01370" y="374251"/>
            <a:ext cx="1533525" cy="467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232323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4858" y="3530681"/>
            <a:ext cx="6692265" cy="67284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0" i="0">
                <a:solidFill>
                  <a:srgbClr val="36938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png"/><Relationship Id="rId6" Type="http://schemas.openxmlformats.org/officeDocument/2006/relationships/hyperlink" Target="http://www.virtuaIstategst.com/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Relationship Id="rId3" Type="http://schemas.openxmlformats.org/officeDocument/2006/relationships/image" Target="../media/image10.jp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jpg"/><Relationship Id="rId9" Type="http://schemas.openxmlformats.org/officeDocument/2006/relationships/image" Target="../media/image16.png"/><Relationship Id="rId10" Type="http://schemas.openxmlformats.org/officeDocument/2006/relationships/image" Target="../media/image17.png"/><Relationship Id="rId11" Type="http://schemas.openxmlformats.org/officeDocument/2006/relationships/image" Target="../media/image18.png"/><Relationship Id="rId12" Type="http://schemas.openxmlformats.org/officeDocument/2006/relationships/image" Target="../media/image19.png"/><Relationship Id="rId13" Type="http://schemas.openxmlformats.org/officeDocument/2006/relationships/image" Target="../media/image20.png"/><Relationship Id="rId14" Type="http://schemas.openxmlformats.org/officeDocument/2006/relationships/image" Target="../media/image21.png"/><Relationship Id="rId15" Type="http://schemas.openxmlformats.org/officeDocument/2006/relationships/image" Target="../media/image22.png"/><Relationship Id="rId16" Type="http://schemas.openxmlformats.org/officeDocument/2006/relationships/image" Target="../media/image23.png"/><Relationship Id="rId17" Type="http://schemas.openxmlformats.org/officeDocument/2006/relationships/image" Target="../media/image24.png"/><Relationship Id="rId18" Type="http://schemas.openxmlformats.org/officeDocument/2006/relationships/image" Target="../media/image25.jpg"/><Relationship Id="rId19" Type="http://schemas.openxmlformats.org/officeDocument/2006/relationships/image" Target="../media/image26.jpg"/><Relationship Id="rId20" Type="http://schemas.openxmlformats.org/officeDocument/2006/relationships/image" Target="../media/image27.png"/><Relationship Id="rId21" Type="http://schemas.openxmlformats.org/officeDocument/2006/relationships/image" Target="../media/image28.jpg"/><Relationship Id="rId22" Type="http://schemas.openxmlformats.org/officeDocument/2006/relationships/image" Target="../media/image29.jpg"/><Relationship Id="rId23" Type="http://schemas.openxmlformats.org/officeDocument/2006/relationships/image" Target="../media/image30.png"/><Relationship Id="rId24" Type="http://schemas.openxmlformats.org/officeDocument/2006/relationships/image" Target="../media/image31.png"/><Relationship Id="rId25" Type="http://schemas.openxmlformats.org/officeDocument/2006/relationships/image" Target="../media/image32.jpg"/><Relationship Id="rId26" Type="http://schemas.openxmlformats.org/officeDocument/2006/relationships/image" Target="../media/image33.png"/><Relationship Id="rId27" Type="http://schemas.openxmlformats.org/officeDocument/2006/relationships/image" Target="../media/image34.jpg"/><Relationship Id="rId28" Type="http://schemas.openxmlformats.org/officeDocument/2006/relationships/image" Target="../media/image35.png"/><Relationship Id="rId29" Type="http://schemas.openxmlformats.org/officeDocument/2006/relationships/image" Target="../media/image36.jpg"/><Relationship Id="rId30" Type="http://schemas.openxmlformats.org/officeDocument/2006/relationships/image" Target="../media/image37.jpg"/><Relationship Id="rId31" Type="http://schemas.openxmlformats.org/officeDocument/2006/relationships/image" Target="../media/image38.png"/><Relationship Id="rId32" Type="http://schemas.openxmlformats.org/officeDocument/2006/relationships/image" Target="../media/image39.png"/><Relationship Id="rId33" Type="http://schemas.openxmlformats.org/officeDocument/2006/relationships/image" Target="../media/image40.png"/><Relationship Id="rId34" Type="http://schemas.openxmlformats.org/officeDocument/2006/relationships/image" Target="../media/image41.jpg"/><Relationship Id="rId35" Type="http://schemas.openxmlformats.org/officeDocument/2006/relationships/image" Target="../media/image42.png"/><Relationship Id="rId36" Type="http://schemas.openxmlformats.org/officeDocument/2006/relationships/image" Target="../media/image43.png"/><Relationship Id="rId37" Type="http://schemas.openxmlformats.org/officeDocument/2006/relationships/image" Target="../media/image44.png"/><Relationship Id="rId38" Type="http://schemas.openxmlformats.org/officeDocument/2006/relationships/image" Target="../media/image45.png"/><Relationship Id="rId39" Type="http://schemas.openxmlformats.org/officeDocument/2006/relationships/image" Target="../media/image46.jpg"/><Relationship Id="rId40" Type="http://schemas.openxmlformats.org/officeDocument/2006/relationships/image" Target="../media/image47.png"/><Relationship Id="rId41" Type="http://schemas.openxmlformats.org/officeDocument/2006/relationships/image" Target="../media/image4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855923"/>
            <a:ext cx="6654595" cy="6335226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825458"/>
            <a:ext cx="3491834" cy="823152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5502837" y="964175"/>
            <a:ext cx="722630" cy="0"/>
          </a:xfrm>
          <a:custGeom>
            <a:avLst/>
            <a:gdLst/>
            <a:ahLst/>
            <a:cxnLst/>
            <a:rect l="l" t="t" r="r" b="b"/>
            <a:pathLst>
              <a:path w="722629" h="0">
                <a:moveTo>
                  <a:pt x="0" y="0"/>
                </a:moveTo>
                <a:lnTo>
                  <a:pt x="722133" y="0"/>
                </a:lnTo>
              </a:path>
            </a:pathLst>
          </a:custGeom>
          <a:ln w="15243">
            <a:solidFill>
              <a:srgbClr val="707777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31319" y="423028"/>
            <a:ext cx="134066" cy="56706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90012" y="9495999"/>
            <a:ext cx="182818" cy="262189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639048" y="8980601"/>
            <a:ext cx="2350770" cy="1043940"/>
          </a:xfrm>
          <a:prstGeom prst="rect">
            <a:avLst/>
          </a:prstGeom>
        </p:spPr>
        <p:txBody>
          <a:bodyPr wrap="square" lIns="0" tIns="140970" rIns="0" bIns="0" rtlCol="0" vert="horz">
            <a:spAutoFit/>
          </a:bodyPr>
          <a:lstStyle/>
          <a:p>
            <a:pPr marL="19050">
              <a:lnSpc>
                <a:spcPct val="100000"/>
              </a:lnSpc>
              <a:spcBef>
                <a:spcPts val="1110"/>
              </a:spcBef>
            </a:pPr>
            <a:r>
              <a:rPr dirty="0" sz="1600" spc="114">
                <a:solidFill>
                  <a:srgbClr val="282828"/>
                </a:solidFill>
                <a:latin typeface="Arial MT"/>
                <a:cs typeface="Arial MT"/>
              </a:rPr>
              <a:t>Address</a:t>
            </a:r>
            <a:endParaRPr sz="1600">
              <a:latin typeface="Arial MT"/>
              <a:cs typeface="Arial MT"/>
            </a:endParaRPr>
          </a:p>
          <a:p>
            <a:pPr marL="26034" marR="5080" indent="-8890">
              <a:lnSpc>
                <a:spcPct val="100000"/>
              </a:lnSpc>
              <a:spcBef>
                <a:spcPts val="765"/>
              </a:spcBef>
            </a:pPr>
            <a:r>
              <a:rPr dirty="0" sz="1200">
                <a:solidFill>
                  <a:srgbClr val="383838"/>
                </a:solidFill>
                <a:latin typeface="Arial MT"/>
                <a:cs typeface="Arial MT"/>
              </a:rPr>
              <a:t>C-5,</a:t>
            </a:r>
            <a:r>
              <a:rPr dirty="0" sz="1200" spc="85">
                <a:solidFill>
                  <a:srgbClr val="383838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313131"/>
                </a:solidFill>
                <a:latin typeface="Arial MT"/>
                <a:cs typeface="Arial MT"/>
              </a:rPr>
              <a:t>2nd</a:t>
            </a:r>
            <a:r>
              <a:rPr dirty="0" sz="1200" spc="484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dirty="0" sz="1200" spc="70">
                <a:solidFill>
                  <a:srgbClr val="313131"/>
                </a:solidFill>
                <a:latin typeface="Arial MT"/>
                <a:cs typeface="Arial MT"/>
              </a:rPr>
              <a:t>Floor,</a:t>
            </a:r>
            <a:r>
              <a:rPr dirty="0" sz="1200" spc="145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dirty="0" sz="1200" spc="100">
                <a:solidFill>
                  <a:srgbClr val="232323"/>
                </a:solidFill>
                <a:latin typeface="Arial MT"/>
                <a:cs typeface="Arial MT"/>
              </a:rPr>
              <a:t>Shanti</a:t>
            </a:r>
            <a:r>
              <a:rPr dirty="0" sz="1200" spc="28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dirty="0" sz="1200" spc="90">
                <a:solidFill>
                  <a:srgbClr val="262626"/>
                </a:solidFill>
                <a:latin typeface="Arial MT"/>
                <a:cs typeface="Arial MT"/>
              </a:rPr>
              <a:t>Nag</a:t>
            </a:r>
            <a:r>
              <a:rPr dirty="0" sz="1200" spc="90">
                <a:solidFill>
                  <a:srgbClr val="212121"/>
                </a:solidFill>
                <a:latin typeface="Arial MT"/>
                <a:cs typeface="Arial MT"/>
              </a:rPr>
              <a:t>a</a:t>
            </a:r>
            <a:r>
              <a:rPr dirty="0" sz="1200" spc="-195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dirty="0" sz="1200" spc="-25">
                <a:solidFill>
                  <a:srgbClr val="2B2B2B"/>
                </a:solidFill>
                <a:latin typeface="Arial MT"/>
                <a:cs typeface="Arial MT"/>
              </a:rPr>
              <a:t>r, </a:t>
            </a:r>
            <a:r>
              <a:rPr dirty="0" sz="1200" spc="90">
                <a:solidFill>
                  <a:srgbClr val="262626"/>
                </a:solidFill>
                <a:latin typeface="Arial MT"/>
                <a:cs typeface="Arial MT"/>
              </a:rPr>
              <a:t>Kiran</a:t>
            </a:r>
            <a:r>
              <a:rPr dirty="0" sz="1200" spc="13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dirty="0" sz="1200" spc="95">
                <a:solidFill>
                  <a:srgbClr val="2F2F2F"/>
                </a:solidFill>
                <a:latin typeface="Arial MT"/>
                <a:cs typeface="Arial MT"/>
              </a:rPr>
              <a:t>Path,</a:t>
            </a:r>
            <a:r>
              <a:rPr dirty="0" sz="1200" spc="7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dirty="0" sz="1200" spc="80">
                <a:solidFill>
                  <a:srgbClr val="1F1F1F"/>
                </a:solidFill>
                <a:latin typeface="Arial MT"/>
                <a:cs typeface="Arial MT"/>
              </a:rPr>
              <a:t>Mansa</a:t>
            </a:r>
            <a:r>
              <a:rPr dirty="0" sz="1200" spc="-175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dirty="0" sz="1200" spc="60">
                <a:solidFill>
                  <a:srgbClr val="161616"/>
                </a:solidFill>
                <a:latin typeface="Arial MT"/>
                <a:cs typeface="Arial MT"/>
              </a:rPr>
              <a:t>rova</a:t>
            </a:r>
            <a:r>
              <a:rPr dirty="0" sz="1200" spc="-19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dirty="0" sz="1200" spc="-25">
                <a:solidFill>
                  <a:srgbClr val="313131"/>
                </a:solidFill>
                <a:latin typeface="Arial MT"/>
                <a:cs typeface="Arial MT"/>
              </a:rPr>
              <a:t>r,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2D2D2D"/>
                </a:solidFill>
                <a:latin typeface="Arial MT"/>
                <a:cs typeface="Arial MT"/>
              </a:rPr>
              <a:t>3ai</a:t>
            </a:r>
            <a:r>
              <a:rPr dirty="0" sz="1200" spc="-18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dirty="0" sz="1200" spc="55">
                <a:solidFill>
                  <a:srgbClr val="1C1C1C"/>
                </a:solidFill>
                <a:latin typeface="Arial MT"/>
                <a:cs typeface="Arial MT"/>
              </a:rPr>
              <a:t>pu</a:t>
            </a:r>
            <a:r>
              <a:rPr dirty="0" sz="1200" spc="-95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dirty="0" sz="1200">
                <a:solidFill>
                  <a:srgbClr val="212121"/>
                </a:solidFill>
                <a:latin typeface="Arial MT"/>
                <a:cs typeface="Arial MT"/>
              </a:rPr>
              <a:t>r,</a:t>
            </a:r>
            <a:r>
              <a:rPr dirty="0" sz="1200" spc="3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dirty="0" sz="1200" spc="-25">
                <a:solidFill>
                  <a:srgbClr val="2D2D2D"/>
                </a:solidFill>
                <a:latin typeface="Arial MT"/>
                <a:cs typeface="Arial MT"/>
              </a:rPr>
              <a:t>3O2O19,</a:t>
            </a:r>
            <a:r>
              <a:rPr dirty="0" sz="1200" spc="17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dirty="0" sz="1200" spc="80">
                <a:solidFill>
                  <a:srgbClr val="161616"/>
                </a:solidFill>
                <a:latin typeface="Arial MT"/>
                <a:cs typeface="Arial MT"/>
              </a:rPr>
              <a:t>Rajasthan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425133" y="9093572"/>
            <a:ext cx="84963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65">
                <a:solidFill>
                  <a:srgbClr val="2D2D2D"/>
                </a:solidFill>
                <a:latin typeface="Arial MT"/>
                <a:cs typeface="Arial MT"/>
              </a:rPr>
              <a:t>Contact</a:t>
            </a:r>
            <a:endParaRPr sz="1700">
              <a:latin typeface="Arial MT"/>
              <a:cs typeface="Arial M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098806" y="9336453"/>
            <a:ext cx="1758950" cy="315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29239" sz="2850" spc="-555">
                <a:solidFill>
                  <a:srgbClr val="419789"/>
                </a:solidFill>
                <a:latin typeface="Arial MT"/>
                <a:cs typeface="Arial MT"/>
              </a:rPr>
              <a:t>@t</a:t>
            </a:r>
            <a:r>
              <a:rPr dirty="0" baseline="-29239" sz="2850" spc="322">
                <a:solidFill>
                  <a:srgbClr val="419789"/>
                </a:solidFill>
                <a:latin typeface="Arial MT"/>
                <a:cs typeface="Arial MT"/>
              </a:rPr>
              <a:t> </a:t>
            </a:r>
            <a:r>
              <a:rPr dirty="0" sz="1250" spc="-35">
                <a:solidFill>
                  <a:srgbClr val="282828"/>
                </a:solidFill>
                <a:latin typeface="Arial MT"/>
                <a:cs typeface="Arial MT"/>
              </a:rPr>
              <a:t>ad</a:t>
            </a:r>
            <a:r>
              <a:rPr dirty="0" sz="1250" spc="-5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dirty="0" sz="1250" spc="-60">
                <a:solidFill>
                  <a:srgbClr val="333333"/>
                </a:solidFill>
                <a:latin typeface="Arial MT"/>
                <a:cs typeface="Arial MT"/>
              </a:rPr>
              <a:t>m</a:t>
            </a:r>
            <a:r>
              <a:rPr dirty="0" sz="1250" spc="-2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dirty="0" sz="1250">
                <a:solidFill>
                  <a:srgbClr val="232323"/>
                </a:solidFill>
                <a:latin typeface="Arial MT"/>
                <a:cs typeface="Arial MT"/>
              </a:rPr>
              <a:t>in@a</a:t>
            </a:r>
            <a:r>
              <a:rPr dirty="0" sz="1250" spc="-135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dirty="0" sz="1250" spc="50">
                <a:solidFill>
                  <a:srgbClr val="232323"/>
                </a:solidFill>
                <a:latin typeface="Arial MT"/>
                <a:cs typeface="Arial MT"/>
              </a:rPr>
              <a:t>rvian.in</a:t>
            </a:r>
            <a:endParaRPr sz="1250">
              <a:latin typeface="Arial MT"/>
              <a:cs typeface="Arial MT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485798" y="365358"/>
            <a:ext cx="1553845" cy="575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145">
              <a:lnSpc>
                <a:spcPts val="2525"/>
              </a:lnSpc>
              <a:spcBef>
                <a:spcPts val="100"/>
              </a:spcBef>
              <a:tabLst>
                <a:tab pos="457200" algn="l"/>
                <a:tab pos="1452245" algn="l"/>
              </a:tabLst>
            </a:pPr>
            <a:r>
              <a:rPr dirty="0" sz="2250" spc="-50">
                <a:solidFill>
                  <a:srgbClr val="242424"/>
                </a:solidFill>
                <a:latin typeface="Arial MT"/>
                <a:cs typeface="Arial MT"/>
              </a:rPr>
              <a:t>5</a:t>
            </a:r>
            <a:r>
              <a:rPr dirty="0" sz="2250">
                <a:solidFill>
                  <a:srgbClr val="242424"/>
                </a:solidFill>
                <a:latin typeface="Arial MT"/>
                <a:cs typeface="Arial MT"/>
              </a:rPr>
              <a:t>	</a:t>
            </a:r>
            <a:r>
              <a:rPr dirty="0" sz="2250" spc="-10">
                <a:solidFill>
                  <a:srgbClr val="242424"/>
                </a:solidFill>
                <a:latin typeface="Arial MT"/>
                <a:cs typeface="Arial MT"/>
              </a:rPr>
              <a:t>RVIAN</a:t>
            </a:r>
            <a:r>
              <a:rPr dirty="0" sz="2250">
                <a:solidFill>
                  <a:srgbClr val="242424"/>
                </a:solidFill>
                <a:latin typeface="Arial MT"/>
                <a:cs typeface="Arial MT"/>
              </a:rPr>
              <a:t>	</a:t>
            </a:r>
            <a:r>
              <a:rPr dirty="0" sz="2250" spc="-500">
                <a:solidFill>
                  <a:srgbClr val="2A2A2A"/>
                </a:solidFill>
                <a:latin typeface="Arial MT"/>
                <a:cs typeface="Arial MT"/>
              </a:rPr>
              <a:t>*”</a:t>
            </a:r>
            <a:endParaRPr sz="2250">
              <a:latin typeface="Arial MT"/>
              <a:cs typeface="Arial MT"/>
            </a:endParaRPr>
          </a:p>
          <a:p>
            <a:pPr marL="12700">
              <a:lnSpc>
                <a:spcPts val="1805"/>
              </a:lnSpc>
            </a:pPr>
            <a:r>
              <a:rPr dirty="0" sz="1650" spc="-10">
                <a:solidFill>
                  <a:srgbClr val="1D1D1D"/>
                </a:solidFill>
                <a:latin typeface="Arial MT"/>
                <a:cs typeface="Arial MT"/>
              </a:rPr>
              <a:t>COWORKING</a:t>
            </a:r>
            <a:endParaRPr sz="1650">
              <a:latin typeface="Arial MT"/>
              <a:cs typeface="Arial MT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435381" y="9595339"/>
            <a:ext cx="2050414" cy="231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40">
                <a:solidFill>
                  <a:srgbClr val="1F1F1F"/>
                </a:solidFill>
                <a:latin typeface="Arial MT"/>
                <a:cs typeface="Arial MT"/>
                <a:hlinkClick r:id="rId6"/>
              </a:rPr>
              <a:t>www.virtuaIstategst.com</a:t>
            </a:r>
            <a:endParaRPr sz="13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305"/>
            <a:ext cx="7556500" cy="1068878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0124034"/>
            <a:ext cx="7556500" cy="56706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60180" y="386443"/>
            <a:ext cx="1852561" cy="798762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5451956" y="361548"/>
            <a:ext cx="1595120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8640" algn="l"/>
              </a:tabLst>
            </a:pPr>
            <a:r>
              <a:rPr dirty="0" sz="3000" spc="-50">
                <a:solidFill>
                  <a:srgbClr val="1C1C1C"/>
                </a:solidFill>
                <a:latin typeface="Calibri"/>
                <a:cs typeface="Calibri"/>
              </a:rPr>
              <a:t>6</a:t>
            </a:r>
            <a:r>
              <a:rPr dirty="0" sz="3000">
                <a:solidFill>
                  <a:srgbClr val="1C1C1C"/>
                </a:solidFill>
                <a:latin typeface="Calibri"/>
                <a:cs typeface="Calibri"/>
              </a:rPr>
              <a:t>	</a:t>
            </a:r>
            <a:r>
              <a:rPr dirty="0" sz="3000" spc="60">
                <a:solidFill>
                  <a:srgbClr val="1C1C1C"/>
                </a:solidFill>
                <a:latin typeface="Calibri"/>
                <a:cs typeface="Calibri"/>
              </a:rPr>
              <a:t>RVIAN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447342" y="756611"/>
            <a:ext cx="1579245" cy="338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50" spc="114">
                <a:solidFill>
                  <a:srgbClr val="232323"/>
                </a:solidFill>
                <a:latin typeface="Calibri"/>
                <a:cs typeface="Calibri"/>
              </a:rPr>
              <a:t>COWORKING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535743" y="915144"/>
            <a:ext cx="338455" cy="338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50" spc="50">
                <a:solidFill>
                  <a:srgbClr val="2B2B2B"/>
                </a:solidFill>
                <a:latin typeface="Calibri"/>
                <a:cs typeface="Calibri"/>
              </a:rPr>
              <a:t>‹/r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75664" y="1257615"/>
            <a:ext cx="6546215" cy="1993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3650">
                <a:solidFill>
                  <a:srgbClr val="418C89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Who</a:t>
            </a:r>
            <a:r>
              <a:rPr dirty="0" u="heavy" sz="3650" spc="-135">
                <a:solidFill>
                  <a:srgbClr val="418C89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650">
                <a:solidFill>
                  <a:srgbClr val="3D939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Use</a:t>
            </a:r>
            <a:r>
              <a:rPr dirty="0" u="heavy" sz="3650" spc="-100">
                <a:solidFill>
                  <a:srgbClr val="3D939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650">
                <a:solidFill>
                  <a:srgbClr val="3A908A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Coworking</a:t>
            </a:r>
            <a:r>
              <a:rPr dirty="0" u="heavy" sz="3650" spc="95">
                <a:solidFill>
                  <a:srgbClr val="3A908A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3650" spc="-10">
                <a:solidFill>
                  <a:srgbClr val="3B8E90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Office?</a:t>
            </a:r>
            <a:endParaRPr sz="365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2115"/>
              </a:spcBef>
            </a:pPr>
            <a:r>
              <a:rPr dirty="0" sz="1500">
                <a:solidFill>
                  <a:srgbClr val="282828"/>
                </a:solidFill>
                <a:latin typeface="Calibri"/>
                <a:cs typeface="Calibri"/>
              </a:rPr>
              <a:t>If</a:t>
            </a:r>
            <a:r>
              <a:rPr dirty="0" sz="1500" spc="-5">
                <a:solidFill>
                  <a:srgbClr val="282828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B2B2B"/>
                </a:solidFill>
                <a:latin typeface="Calibri"/>
                <a:cs typeface="Calibri"/>
              </a:rPr>
              <a:t>you </a:t>
            </a:r>
            <a:r>
              <a:rPr dirty="0" sz="1500">
                <a:solidFill>
                  <a:srgbClr val="2A2A2A"/>
                </a:solidFill>
                <a:latin typeface="Calibri"/>
                <a:cs typeface="Calibri"/>
              </a:rPr>
              <a:t>are</a:t>
            </a:r>
            <a:r>
              <a:rPr dirty="0" sz="1500" spc="-55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82828"/>
                </a:solidFill>
                <a:latin typeface="Calibri"/>
                <a:cs typeface="Calibri"/>
              </a:rPr>
              <a:t>looking</a:t>
            </a:r>
            <a:r>
              <a:rPr dirty="0" sz="1500" spc="65">
                <a:solidFill>
                  <a:srgbClr val="282828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42424"/>
                </a:solidFill>
                <a:latin typeface="Calibri"/>
                <a:cs typeface="Calibri"/>
              </a:rPr>
              <a:t>for</a:t>
            </a:r>
            <a:r>
              <a:rPr dirty="0" sz="1500" spc="25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F2F2F"/>
                </a:solidFill>
                <a:latin typeface="Calibri"/>
                <a:cs typeface="Calibri"/>
              </a:rPr>
              <a:t>an</a:t>
            </a:r>
            <a:r>
              <a:rPr dirty="0" sz="1500" spc="-15">
                <a:solidFill>
                  <a:srgbClr val="2F2F2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42424"/>
                </a:solidFill>
                <a:latin typeface="Calibri"/>
                <a:cs typeface="Calibri"/>
              </a:rPr>
              <a:t>office,</a:t>
            </a:r>
            <a:r>
              <a:rPr dirty="0" sz="1500" spc="75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1F1F1F"/>
                </a:solidFill>
                <a:latin typeface="Calibri"/>
                <a:cs typeface="Calibri"/>
              </a:rPr>
              <a:t>you</a:t>
            </a:r>
            <a:r>
              <a:rPr dirty="0" sz="1500" spc="5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A2A2A"/>
                </a:solidFill>
                <a:latin typeface="Calibri"/>
                <a:cs typeface="Calibri"/>
              </a:rPr>
              <a:t>can</a:t>
            </a:r>
            <a:r>
              <a:rPr dirty="0" sz="1500" spc="-5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1F1F1F"/>
                </a:solidFill>
                <a:latin typeface="Calibri"/>
                <a:cs typeface="Calibri"/>
              </a:rPr>
              <a:t>choose</a:t>
            </a:r>
            <a:r>
              <a:rPr dirty="0" sz="1500" spc="3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3A3A3A"/>
                </a:solidFill>
                <a:latin typeface="Calibri"/>
                <a:cs typeface="Calibri"/>
              </a:rPr>
              <a:t>a</a:t>
            </a:r>
            <a:r>
              <a:rPr dirty="0" sz="1500" spc="4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161616"/>
                </a:solidFill>
                <a:latin typeface="Calibri"/>
                <a:cs typeface="Calibri"/>
              </a:rPr>
              <a:t>Co-</a:t>
            </a:r>
            <a:r>
              <a:rPr dirty="0" sz="1500">
                <a:solidFill>
                  <a:srgbClr val="161616"/>
                </a:solidFill>
                <a:latin typeface="Calibri"/>
                <a:cs typeface="Calibri"/>
              </a:rPr>
              <a:t>working</a:t>
            </a:r>
            <a:r>
              <a:rPr dirty="0" sz="1500" spc="40">
                <a:solidFill>
                  <a:srgbClr val="161616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1F1F1F"/>
                </a:solidFill>
                <a:latin typeface="Calibri"/>
                <a:cs typeface="Calibri"/>
              </a:rPr>
              <a:t>location</a:t>
            </a:r>
            <a:r>
              <a:rPr dirty="0" sz="1500" spc="95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262626"/>
                </a:solidFill>
                <a:latin typeface="Calibri"/>
                <a:cs typeface="Calibri"/>
              </a:rPr>
              <a:t>instead</a:t>
            </a:r>
            <a:endParaRPr sz="1500">
              <a:latin typeface="Calibri"/>
              <a:cs typeface="Calibri"/>
            </a:endParaRPr>
          </a:p>
          <a:p>
            <a:pPr marL="23495" marR="5080" indent="635">
              <a:lnSpc>
                <a:spcPct val="99600"/>
              </a:lnSpc>
              <a:spcBef>
                <a:spcPts val="30"/>
              </a:spcBef>
            </a:pPr>
            <a:r>
              <a:rPr dirty="0" sz="1500">
                <a:solidFill>
                  <a:srgbClr val="2A2A2A"/>
                </a:solidFill>
                <a:latin typeface="Calibri"/>
                <a:cs typeface="Calibri"/>
              </a:rPr>
              <a:t>of</a:t>
            </a:r>
            <a:r>
              <a:rPr dirty="0" sz="1500" spc="-1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1C1C1C"/>
                </a:solidFill>
                <a:latin typeface="Calibri"/>
                <a:cs typeface="Calibri"/>
              </a:rPr>
              <a:t>the</a:t>
            </a:r>
            <a:r>
              <a:rPr dirty="0" sz="1500" spc="5">
                <a:solidFill>
                  <a:srgbClr val="1C1C1C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1F1F1F"/>
                </a:solidFill>
                <a:latin typeface="Calibri"/>
                <a:cs typeface="Calibri"/>
              </a:rPr>
              <a:t>traditional</a:t>
            </a:r>
            <a:r>
              <a:rPr dirty="0" sz="1500" spc="6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32323"/>
                </a:solidFill>
                <a:latin typeface="Calibri"/>
                <a:cs typeface="Calibri"/>
              </a:rPr>
              <a:t>workspace.</a:t>
            </a:r>
            <a:r>
              <a:rPr dirty="0" sz="1500" spc="5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62626"/>
                </a:solidFill>
                <a:latin typeface="Calibri"/>
                <a:cs typeface="Calibri"/>
              </a:rPr>
              <a:t>From</a:t>
            </a:r>
            <a:r>
              <a:rPr dirty="0" sz="1500" spc="-5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111111"/>
                </a:solidFill>
                <a:latin typeface="Calibri"/>
                <a:cs typeface="Calibri"/>
              </a:rPr>
              <a:t>businesses</a:t>
            </a:r>
            <a:r>
              <a:rPr dirty="0" sz="1500" spc="65">
                <a:solidFill>
                  <a:srgbClr val="111111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313131"/>
                </a:solidFill>
                <a:latin typeface="Calibri"/>
                <a:cs typeface="Calibri"/>
              </a:rPr>
              <a:t>to</a:t>
            </a:r>
            <a:r>
              <a:rPr dirty="0" sz="1500" spc="10">
                <a:solidFill>
                  <a:srgbClr val="313131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D2D2D"/>
                </a:solidFill>
                <a:latin typeface="Calibri"/>
                <a:cs typeface="Calibri"/>
              </a:rPr>
              <a:t>small</a:t>
            </a:r>
            <a:r>
              <a:rPr dirty="0" sz="1500" spc="10">
                <a:solidFill>
                  <a:srgbClr val="2D2D2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12121"/>
                </a:solidFill>
                <a:latin typeface="Calibri"/>
                <a:cs typeface="Calibri"/>
              </a:rPr>
              <a:t>businesses</a:t>
            </a:r>
            <a:r>
              <a:rPr dirty="0" sz="1500" spc="13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B2B2B"/>
                </a:solidFill>
                <a:latin typeface="Calibri"/>
                <a:cs typeface="Calibri"/>
              </a:rPr>
              <a:t>to</a:t>
            </a:r>
            <a:r>
              <a:rPr dirty="0" sz="1500" spc="-50">
                <a:solidFill>
                  <a:srgbClr val="2B2B2B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242424"/>
                </a:solidFill>
                <a:latin typeface="Calibri"/>
                <a:cs typeface="Calibri"/>
              </a:rPr>
              <a:t>freelancers, </a:t>
            </a:r>
            <a:r>
              <a:rPr dirty="0" sz="1500">
                <a:solidFill>
                  <a:srgbClr val="282828"/>
                </a:solidFill>
                <a:latin typeface="Calibri"/>
                <a:cs typeface="Calibri"/>
              </a:rPr>
              <a:t>office</a:t>
            </a:r>
            <a:r>
              <a:rPr dirty="0" sz="1500" spc="-10">
                <a:solidFill>
                  <a:srgbClr val="282828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1F1F1F"/>
                </a:solidFill>
                <a:latin typeface="Calibri"/>
                <a:cs typeface="Calibri"/>
              </a:rPr>
              <a:t>spaces</a:t>
            </a:r>
            <a:r>
              <a:rPr dirty="0" sz="1500" spc="3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B2B2B"/>
                </a:solidFill>
                <a:latin typeface="Calibri"/>
                <a:cs typeface="Calibri"/>
              </a:rPr>
              <a:t>are</a:t>
            </a:r>
            <a:r>
              <a:rPr dirty="0" sz="1500" spc="-35">
                <a:solidFill>
                  <a:srgbClr val="2B2B2B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B2B2B"/>
                </a:solidFill>
                <a:latin typeface="Calibri"/>
                <a:cs typeface="Calibri"/>
              </a:rPr>
              <a:t>no</a:t>
            </a:r>
            <a:r>
              <a:rPr dirty="0" sz="1500" spc="-35">
                <a:solidFill>
                  <a:srgbClr val="2B2B2B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82828"/>
                </a:solidFill>
                <a:latin typeface="Calibri"/>
                <a:cs typeface="Calibri"/>
              </a:rPr>
              <a:t>longer</a:t>
            </a:r>
            <a:r>
              <a:rPr dirty="0" sz="1500" spc="60">
                <a:solidFill>
                  <a:srgbClr val="282828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82828"/>
                </a:solidFill>
                <a:latin typeface="Calibri"/>
                <a:cs typeface="Calibri"/>
              </a:rPr>
              <a:t>just</a:t>
            </a:r>
            <a:r>
              <a:rPr dirty="0" sz="1500" spc="-15">
                <a:solidFill>
                  <a:srgbClr val="282828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82828"/>
                </a:solidFill>
                <a:latin typeface="Calibri"/>
                <a:cs typeface="Calibri"/>
              </a:rPr>
              <a:t>traditional</a:t>
            </a:r>
            <a:r>
              <a:rPr dirty="0" sz="1500" spc="105">
                <a:solidFill>
                  <a:srgbClr val="282828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1F1F1F"/>
                </a:solidFill>
                <a:latin typeface="Calibri"/>
                <a:cs typeface="Calibri"/>
              </a:rPr>
              <a:t>workplaces,</a:t>
            </a:r>
            <a:r>
              <a:rPr dirty="0" sz="1500" spc="80">
                <a:solidFill>
                  <a:srgbClr val="1F1F1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82828"/>
                </a:solidFill>
                <a:latin typeface="Calibri"/>
                <a:cs typeface="Calibri"/>
              </a:rPr>
              <a:t>giving</a:t>
            </a:r>
            <a:r>
              <a:rPr dirty="0" sz="1500" spc="10">
                <a:solidFill>
                  <a:srgbClr val="282828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D2D2D"/>
                </a:solidFill>
                <a:latin typeface="Calibri"/>
                <a:cs typeface="Calibri"/>
              </a:rPr>
              <a:t>you</a:t>
            </a:r>
            <a:r>
              <a:rPr dirty="0" sz="1500" spc="-20">
                <a:solidFill>
                  <a:srgbClr val="2D2D2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F2F2F"/>
                </a:solidFill>
                <a:latin typeface="Calibri"/>
                <a:cs typeface="Calibri"/>
              </a:rPr>
              <a:t>more</a:t>
            </a:r>
            <a:r>
              <a:rPr dirty="0" sz="1500" spc="-10">
                <a:solidFill>
                  <a:srgbClr val="2F2F2F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D2D2D"/>
                </a:solidFill>
                <a:latin typeface="Calibri"/>
                <a:cs typeface="Calibri"/>
              </a:rPr>
              <a:t>choice</a:t>
            </a:r>
            <a:r>
              <a:rPr dirty="0" sz="1500" spc="55">
                <a:solidFill>
                  <a:srgbClr val="2D2D2D"/>
                </a:solidFill>
                <a:latin typeface="Calibri"/>
                <a:cs typeface="Calibri"/>
              </a:rPr>
              <a:t> </a:t>
            </a:r>
            <a:r>
              <a:rPr dirty="0" sz="1500" spc="-25">
                <a:solidFill>
                  <a:srgbClr val="2B2B2B"/>
                </a:solidFill>
                <a:latin typeface="Calibri"/>
                <a:cs typeface="Calibri"/>
              </a:rPr>
              <a:t>for </a:t>
            </a:r>
            <a:r>
              <a:rPr dirty="0" sz="1500" spc="-10">
                <a:solidFill>
                  <a:srgbClr val="1D1D1D"/>
                </a:solidFill>
                <a:latin typeface="Calibri"/>
                <a:cs typeface="Calibri"/>
              </a:rPr>
              <a:t>Co-</a:t>
            </a:r>
            <a:r>
              <a:rPr dirty="0" sz="1500">
                <a:solidFill>
                  <a:srgbClr val="1D1D1D"/>
                </a:solidFill>
                <a:latin typeface="Calibri"/>
                <a:cs typeface="Calibri"/>
              </a:rPr>
              <a:t>working</a:t>
            </a:r>
            <a:r>
              <a:rPr dirty="0" sz="1500" spc="70">
                <a:solidFill>
                  <a:srgbClr val="1D1D1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12121"/>
                </a:solidFill>
                <a:latin typeface="Calibri"/>
                <a:cs typeface="Calibri"/>
              </a:rPr>
              <a:t>space.</a:t>
            </a:r>
            <a:r>
              <a:rPr dirty="0" sz="1500" spc="35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62626"/>
                </a:solidFill>
                <a:latin typeface="Calibri"/>
                <a:cs typeface="Calibri"/>
              </a:rPr>
              <a:t>People</a:t>
            </a:r>
            <a:r>
              <a:rPr dirty="0" sz="1500" spc="2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32323"/>
                </a:solidFill>
                <a:latin typeface="Calibri"/>
                <a:cs typeface="Calibri"/>
              </a:rPr>
              <a:t>have</a:t>
            </a:r>
            <a:r>
              <a:rPr dirty="0" sz="1500" spc="4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62626"/>
                </a:solidFill>
                <a:latin typeface="Calibri"/>
                <a:cs typeface="Calibri"/>
              </a:rPr>
              <a:t>overtaken</a:t>
            </a:r>
            <a:r>
              <a:rPr dirty="0" sz="1500" spc="4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A2A2A"/>
                </a:solidFill>
                <a:latin typeface="Calibri"/>
                <a:cs typeface="Calibri"/>
              </a:rPr>
              <a:t>boring</a:t>
            </a:r>
            <a:r>
              <a:rPr dirty="0" sz="1500" spc="30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1C1C1C"/>
                </a:solidFill>
                <a:latin typeface="Calibri"/>
                <a:cs typeface="Calibri"/>
              </a:rPr>
              <a:t>offices</a:t>
            </a:r>
            <a:r>
              <a:rPr dirty="0" sz="1500" spc="15">
                <a:solidFill>
                  <a:srgbClr val="1C1C1C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D2D2D"/>
                </a:solidFill>
                <a:latin typeface="Calibri"/>
                <a:cs typeface="Calibri"/>
              </a:rPr>
              <a:t>with </a:t>
            </a:r>
            <a:r>
              <a:rPr dirty="0" sz="1500">
                <a:solidFill>
                  <a:srgbClr val="242424"/>
                </a:solidFill>
                <a:latin typeface="Calibri"/>
                <a:cs typeface="Calibri"/>
              </a:rPr>
              <a:t>standard</a:t>
            </a:r>
            <a:r>
              <a:rPr dirty="0" sz="1500" spc="20">
                <a:solidFill>
                  <a:srgbClr val="242424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B2B2B"/>
                </a:solidFill>
                <a:latin typeface="Calibri"/>
                <a:cs typeface="Calibri"/>
              </a:rPr>
              <a:t>desks</a:t>
            </a:r>
            <a:r>
              <a:rPr dirty="0" sz="1500" spc="10">
                <a:solidFill>
                  <a:srgbClr val="2B2B2B"/>
                </a:solidFill>
                <a:latin typeface="Calibri"/>
                <a:cs typeface="Calibri"/>
              </a:rPr>
              <a:t> </a:t>
            </a:r>
            <a:r>
              <a:rPr dirty="0" sz="1500" spc="-25">
                <a:solidFill>
                  <a:srgbClr val="282828"/>
                </a:solidFill>
                <a:latin typeface="Calibri"/>
                <a:cs typeface="Calibri"/>
              </a:rPr>
              <a:t>and </a:t>
            </a:r>
            <a:r>
              <a:rPr dirty="0" sz="1500">
                <a:solidFill>
                  <a:srgbClr val="212121"/>
                </a:solidFill>
                <a:latin typeface="Calibri"/>
                <a:cs typeface="Calibri"/>
              </a:rPr>
              <a:t>chairs.</a:t>
            </a:r>
            <a:r>
              <a:rPr dirty="0" sz="1500" spc="-15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2A2A2A"/>
                </a:solidFill>
                <a:latin typeface="Calibri"/>
                <a:cs typeface="Calibri"/>
              </a:rPr>
              <a:t>Co-</a:t>
            </a:r>
            <a:r>
              <a:rPr dirty="0" sz="1500">
                <a:solidFill>
                  <a:srgbClr val="2A2A2A"/>
                </a:solidFill>
                <a:latin typeface="Calibri"/>
                <a:cs typeface="Calibri"/>
              </a:rPr>
              <a:t>working</a:t>
            </a:r>
            <a:r>
              <a:rPr dirty="0" sz="1500" spc="65">
                <a:solidFill>
                  <a:srgbClr val="2A2A2A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1D1D1D"/>
                </a:solidFill>
                <a:latin typeface="Calibri"/>
                <a:cs typeface="Calibri"/>
              </a:rPr>
              <a:t>spaces</a:t>
            </a:r>
            <a:r>
              <a:rPr dirty="0" sz="1500" spc="35">
                <a:solidFill>
                  <a:srgbClr val="1D1D1D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62626"/>
                </a:solidFill>
                <a:latin typeface="Calibri"/>
                <a:cs typeface="Calibri"/>
              </a:rPr>
              <a:t>have</a:t>
            </a:r>
            <a:r>
              <a:rPr dirty="0" sz="1500" spc="-2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12121"/>
                </a:solidFill>
                <a:latin typeface="Calibri"/>
                <a:cs typeface="Calibri"/>
              </a:rPr>
              <a:t>disrupted</a:t>
            </a:r>
            <a:r>
              <a:rPr dirty="0" sz="1500" spc="11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62626"/>
                </a:solidFill>
                <a:latin typeface="Calibri"/>
                <a:cs typeface="Calibri"/>
              </a:rPr>
              <a:t>today's</a:t>
            </a:r>
            <a:r>
              <a:rPr dirty="0" sz="1500" spc="-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32323"/>
                </a:solidFill>
                <a:latin typeface="Calibri"/>
                <a:cs typeface="Calibri"/>
              </a:rPr>
              <a:t>traditional</a:t>
            </a:r>
            <a:r>
              <a:rPr dirty="0" sz="1500" spc="105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dirty="0" sz="1500">
                <a:solidFill>
                  <a:srgbClr val="212121"/>
                </a:solidFill>
                <a:latin typeface="Calibri"/>
                <a:cs typeface="Calibri"/>
              </a:rPr>
              <a:t>working</a:t>
            </a:r>
            <a:r>
              <a:rPr dirty="0" sz="1500" spc="3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500" spc="-10">
                <a:solidFill>
                  <a:srgbClr val="131313"/>
                </a:solidFill>
                <a:latin typeface="Calibri"/>
                <a:cs typeface="Calibri"/>
              </a:rPr>
              <a:t>environment.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76135" y="3410008"/>
            <a:ext cx="6396990" cy="6549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4250">
                <a:solidFill>
                  <a:srgbClr val="34938C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Coworking</a:t>
            </a:r>
            <a:r>
              <a:rPr dirty="0" u="heavy" sz="4250" spc="450">
                <a:solidFill>
                  <a:srgbClr val="34938C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4250">
                <a:solidFill>
                  <a:srgbClr val="3D958E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Space</a:t>
            </a:r>
            <a:r>
              <a:rPr dirty="0" u="heavy" sz="4250" spc="90">
                <a:solidFill>
                  <a:srgbClr val="3D958E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4250">
                <a:solidFill>
                  <a:srgbClr val="2F9393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Price</a:t>
            </a:r>
            <a:r>
              <a:rPr dirty="0" u="heavy" sz="4250" spc="114">
                <a:solidFill>
                  <a:srgbClr val="2F9393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4250" spc="-10">
                <a:solidFill>
                  <a:srgbClr val="3B8E8E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Plan:</a:t>
            </a:r>
            <a:endParaRPr sz="4250">
              <a:latin typeface="Calibri"/>
              <a:cs typeface="Calibri"/>
            </a:endParaRPr>
          </a:p>
          <a:p>
            <a:pPr marL="20320">
              <a:lnSpc>
                <a:spcPts val="2810"/>
              </a:lnSpc>
              <a:spcBef>
                <a:spcPts val="2560"/>
              </a:spcBef>
            </a:pPr>
            <a:r>
              <a:rPr dirty="0" sz="2350" spc="-10">
                <a:latin typeface="Arial MT"/>
                <a:cs typeface="Arial MT"/>
              </a:rPr>
              <a:t>Hot</a:t>
            </a:r>
            <a:r>
              <a:rPr dirty="0" sz="2350" spc="-105">
                <a:latin typeface="Arial MT"/>
                <a:cs typeface="Arial MT"/>
              </a:rPr>
              <a:t> </a:t>
            </a:r>
            <a:r>
              <a:rPr dirty="0" sz="2350" spc="-180">
                <a:latin typeface="Arial MT"/>
                <a:cs typeface="Arial MT"/>
              </a:rPr>
              <a:t>Desk-</a:t>
            </a:r>
            <a:r>
              <a:rPr dirty="0" sz="2350" spc="-95">
                <a:latin typeface="Arial MT"/>
                <a:cs typeface="Arial MT"/>
              </a:rPr>
              <a:t> </a:t>
            </a:r>
            <a:r>
              <a:rPr dirty="0" sz="2350" spc="-30">
                <a:latin typeface="Arial MT"/>
                <a:cs typeface="Arial MT"/>
              </a:rPr>
              <a:t>R3,999/Seat</a:t>
            </a:r>
            <a:endParaRPr sz="2350">
              <a:latin typeface="Arial MT"/>
              <a:cs typeface="Arial MT"/>
            </a:endParaRPr>
          </a:p>
          <a:p>
            <a:pPr marL="24765">
              <a:lnSpc>
                <a:spcPts val="2450"/>
              </a:lnSpc>
            </a:pPr>
            <a:r>
              <a:rPr dirty="0" sz="2050" spc="-145">
                <a:latin typeface="Arial MT"/>
                <a:cs typeface="Arial MT"/>
              </a:rPr>
              <a:t>Choose</a:t>
            </a:r>
            <a:r>
              <a:rPr dirty="0" sz="2050" spc="-10">
                <a:latin typeface="Arial MT"/>
                <a:cs typeface="Arial MT"/>
              </a:rPr>
              <a:t> </a:t>
            </a:r>
            <a:r>
              <a:rPr dirty="0" sz="2050" spc="-80">
                <a:latin typeface="Arial MT"/>
                <a:cs typeface="Arial MT"/>
              </a:rPr>
              <a:t>and</a:t>
            </a:r>
            <a:r>
              <a:rPr dirty="0" sz="2050" spc="-65">
                <a:latin typeface="Arial MT"/>
                <a:cs typeface="Arial MT"/>
              </a:rPr>
              <a:t> </a:t>
            </a:r>
            <a:r>
              <a:rPr dirty="0" sz="2050" spc="-25">
                <a:latin typeface="Arial MT"/>
                <a:cs typeface="Arial MT"/>
              </a:rPr>
              <a:t>work</a:t>
            </a:r>
            <a:r>
              <a:rPr dirty="0" sz="2050" spc="-120">
                <a:latin typeface="Arial MT"/>
                <a:cs typeface="Arial MT"/>
              </a:rPr>
              <a:t> </a:t>
            </a:r>
            <a:r>
              <a:rPr dirty="0" sz="2050">
                <a:latin typeface="Arial MT"/>
                <a:cs typeface="Arial MT"/>
              </a:rPr>
              <a:t>at</a:t>
            </a:r>
            <a:r>
              <a:rPr dirty="0" sz="2050" spc="-130">
                <a:latin typeface="Arial MT"/>
                <a:cs typeface="Arial MT"/>
              </a:rPr>
              <a:t> </a:t>
            </a:r>
            <a:r>
              <a:rPr dirty="0" sz="2050" spc="-120">
                <a:latin typeface="Arial MT"/>
                <a:cs typeface="Arial MT"/>
              </a:rPr>
              <a:t>any</a:t>
            </a:r>
            <a:r>
              <a:rPr dirty="0" sz="2050" spc="-20">
                <a:latin typeface="Arial MT"/>
                <a:cs typeface="Arial MT"/>
              </a:rPr>
              <a:t> </a:t>
            </a:r>
            <a:r>
              <a:rPr dirty="0" sz="2050" spc="-125">
                <a:latin typeface="Arial MT"/>
                <a:cs typeface="Arial MT"/>
              </a:rPr>
              <a:t>desk</a:t>
            </a:r>
            <a:r>
              <a:rPr dirty="0" sz="2050" spc="-20">
                <a:latin typeface="Arial MT"/>
                <a:cs typeface="Arial MT"/>
              </a:rPr>
              <a:t> </a:t>
            </a:r>
            <a:r>
              <a:rPr dirty="0" sz="2050">
                <a:latin typeface="Arial MT"/>
                <a:cs typeface="Arial MT"/>
              </a:rPr>
              <a:t>within</a:t>
            </a:r>
            <a:r>
              <a:rPr dirty="0" sz="2050" spc="-85">
                <a:latin typeface="Arial MT"/>
                <a:cs typeface="Arial MT"/>
              </a:rPr>
              <a:t> </a:t>
            </a:r>
            <a:r>
              <a:rPr dirty="0" sz="2050" spc="-10">
                <a:latin typeface="Arial MT"/>
                <a:cs typeface="Arial MT"/>
              </a:rPr>
              <a:t>the</a:t>
            </a:r>
            <a:r>
              <a:rPr dirty="0" sz="2050" spc="-120">
                <a:latin typeface="Arial MT"/>
                <a:cs typeface="Arial MT"/>
              </a:rPr>
              <a:t> </a:t>
            </a:r>
            <a:r>
              <a:rPr dirty="0" sz="2050" spc="-45">
                <a:latin typeface="Arial MT"/>
                <a:cs typeface="Arial MT"/>
              </a:rPr>
              <a:t>community</a:t>
            </a:r>
            <a:r>
              <a:rPr dirty="0" sz="2050" spc="25">
                <a:latin typeface="Arial MT"/>
                <a:cs typeface="Arial MT"/>
              </a:rPr>
              <a:t> </a:t>
            </a:r>
            <a:r>
              <a:rPr dirty="0" sz="2050" spc="-10">
                <a:latin typeface="Arial MT"/>
                <a:cs typeface="Arial MT"/>
              </a:rPr>
              <a:t>area.</a:t>
            </a:r>
            <a:endParaRPr sz="2050">
              <a:latin typeface="Arial MT"/>
              <a:cs typeface="Arial MT"/>
            </a:endParaRPr>
          </a:p>
          <a:p>
            <a:pPr marL="18415">
              <a:lnSpc>
                <a:spcPts val="2825"/>
              </a:lnSpc>
              <a:spcBef>
                <a:spcPts val="2350"/>
              </a:spcBef>
            </a:pPr>
            <a:r>
              <a:rPr dirty="0" sz="2400">
                <a:latin typeface="Calibri"/>
                <a:cs typeface="Calibri"/>
              </a:rPr>
              <a:t>Dedicated </a:t>
            </a:r>
            <a:r>
              <a:rPr dirty="0" sz="2400" spc="-10">
                <a:latin typeface="Calibri"/>
                <a:cs typeface="Calibri"/>
              </a:rPr>
              <a:t>Desk-</a:t>
            </a:r>
            <a:r>
              <a:rPr dirty="0" sz="2400" spc="-12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R4,499/Seat</a:t>
            </a:r>
            <a:endParaRPr sz="2400">
              <a:latin typeface="Calibri"/>
              <a:cs typeface="Calibri"/>
            </a:endParaRPr>
          </a:p>
          <a:p>
            <a:pPr marL="27305">
              <a:lnSpc>
                <a:spcPts val="2525"/>
              </a:lnSpc>
            </a:pPr>
            <a:r>
              <a:rPr dirty="0" sz="2150">
                <a:latin typeface="Calibri"/>
                <a:cs typeface="Calibri"/>
              </a:rPr>
              <a:t>A</a:t>
            </a:r>
            <a:r>
              <a:rPr dirty="0" sz="2150" spc="-75">
                <a:latin typeface="Calibri"/>
                <a:cs typeface="Calibri"/>
              </a:rPr>
              <a:t> </a:t>
            </a:r>
            <a:r>
              <a:rPr dirty="0" sz="2150" spc="-30">
                <a:latin typeface="Calibri"/>
                <a:cs typeface="Calibri"/>
              </a:rPr>
              <a:t>fixed</a:t>
            </a:r>
            <a:r>
              <a:rPr dirty="0" sz="2150">
                <a:latin typeface="Calibri"/>
                <a:cs typeface="Calibri"/>
              </a:rPr>
              <a:t> </a:t>
            </a:r>
            <a:r>
              <a:rPr dirty="0" sz="2150" spc="-25">
                <a:latin typeface="Calibri"/>
                <a:cs typeface="Calibri"/>
              </a:rPr>
              <a:t>desk</a:t>
            </a:r>
            <a:r>
              <a:rPr dirty="0" sz="2150" spc="-9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in</a:t>
            </a:r>
            <a:r>
              <a:rPr dirty="0" sz="2150" spc="-90">
                <a:latin typeface="Calibri"/>
                <a:cs typeface="Calibri"/>
              </a:rPr>
              <a:t> </a:t>
            </a:r>
            <a:r>
              <a:rPr dirty="0" sz="2150">
                <a:latin typeface="Calibri"/>
                <a:cs typeface="Calibri"/>
              </a:rPr>
              <a:t>a</a:t>
            </a:r>
            <a:r>
              <a:rPr dirty="0" sz="2150" spc="-100">
                <a:latin typeface="Calibri"/>
                <a:cs typeface="Calibri"/>
              </a:rPr>
              <a:t> </a:t>
            </a:r>
            <a:r>
              <a:rPr dirty="0" sz="2150" spc="-25">
                <a:latin typeface="Calibri"/>
                <a:cs typeface="Calibri"/>
              </a:rPr>
              <a:t>shared</a:t>
            </a:r>
            <a:r>
              <a:rPr dirty="0" sz="2150" spc="-30">
                <a:latin typeface="Calibri"/>
                <a:cs typeface="Calibri"/>
              </a:rPr>
              <a:t> </a:t>
            </a:r>
            <a:r>
              <a:rPr dirty="0" sz="2150" spc="-45">
                <a:latin typeface="Calibri"/>
                <a:cs typeface="Calibri"/>
              </a:rPr>
              <a:t>coworking</a:t>
            </a:r>
            <a:r>
              <a:rPr dirty="0" sz="2150" spc="30">
                <a:latin typeface="Calibri"/>
                <a:cs typeface="Calibri"/>
              </a:rPr>
              <a:t> </a:t>
            </a:r>
            <a:r>
              <a:rPr dirty="0" sz="2150" spc="-10">
                <a:latin typeface="Calibri"/>
                <a:cs typeface="Calibri"/>
              </a:rPr>
              <a:t>space.</a:t>
            </a:r>
            <a:endParaRPr sz="2150">
              <a:latin typeface="Calibri"/>
              <a:cs typeface="Calibri"/>
            </a:endParaRPr>
          </a:p>
          <a:p>
            <a:pPr marL="20320">
              <a:lnSpc>
                <a:spcPct val="100000"/>
              </a:lnSpc>
              <a:spcBef>
                <a:spcPts val="2555"/>
              </a:spcBef>
            </a:pPr>
            <a:r>
              <a:rPr dirty="0" sz="2200" spc="85">
                <a:latin typeface="Calibri"/>
                <a:cs typeface="Calibri"/>
              </a:rPr>
              <a:t>Private</a:t>
            </a:r>
            <a:r>
              <a:rPr dirty="0" sz="2200" spc="50">
                <a:latin typeface="Calibri"/>
                <a:cs typeface="Calibri"/>
              </a:rPr>
              <a:t> </a:t>
            </a:r>
            <a:r>
              <a:rPr dirty="0" sz="2200" spc="90">
                <a:latin typeface="Calibri"/>
                <a:cs typeface="Calibri"/>
              </a:rPr>
              <a:t>Cabin-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 spc="75">
                <a:latin typeface="Calibri"/>
                <a:cs typeface="Calibri"/>
              </a:rPr>
              <a:t>R14,999/Seat</a:t>
            </a:r>
            <a:r>
              <a:rPr dirty="0" sz="2200" spc="165">
                <a:latin typeface="Calibri"/>
                <a:cs typeface="Calibri"/>
              </a:rPr>
              <a:t> </a:t>
            </a:r>
            <a:r>
              <a:rPr dirty="0" sz="2200" spc="-35">
                <a:latin typeface="Calibri"/>
                <a:cs typeface="Calibri"/>
              </a:rPr>
              <a:t>(Cabin</a:t>
            </a:r>
            <a:r>
              <a:rPr dirty="0" sz="2200" spc="20">
                <a:latin typeface="Calibri"/>
                <a:cs typeface="Calibri"/>
              </a:rPr>
              <a:t> </a:t>
            </a:r>
            <a:r>
              <a:rPr dirty="0" sz="2200" spc="-50">
                <a:latin typeface="Calibri"/>
                <a:cs typeface="Calibri"/>
              </a:rPr>
              <a:t>Capacity</a:t>
            </a:r>
            <a:r>
              <a:rPr dirty="0" sz="2200" spc="5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4</a:t>
            </a:r>
            <a:r>
              <a:rPr dirty="0" sz="2200" spc="-5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seater)</a:t>
            </a:r>
            <a:endParaRPr sz="2200">
              <a:latin typeface="Calibri"/>
              <a:cs typeface="Calibri"/>
            </a:endParaRPr>
          </a:p>
          <a:p>
            <a:pPr marL="28575">
              <a:lnSpc>
                <a:spcPct val="100000"/>
              </a:lnSpc>
              <a:spcBef>
                <a:spcPts val="10"/>
              </a:spcBef>
            </a:pPr>
            <a:r>
              <a:rPr dirty="0" sz="2050">
                <a:latin typeface="Calibri"/>
                <a:cs typeface="Calibri"/>
              </a:rPr>
              <a:t>Private</a:t>
            </a:r>
            <a:r>
              <a:rPr dirty="0" sz="2050" spc="35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office</a:t>
            </a:r>
            <a:r>
              <a:rPr dirty="0" sz="2050" spc="55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space</a:t>
            </a:r>
            <a:r>
              <a:rPr dirty="0" sz="2050" spc="30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dedicated</a:t>
            </a:r>
            <a:r>
              <a:rPr dirty="0" sz="2050" spc="30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to</a:t>
            </a:r>
            <a:r>
              <a:rPr dirty="0" sz="2050" spc="-45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you</a:t>
            </a:r>
            <a:r>
              <a:rPr dirty="0" sz="2050" spc="-55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and</a:t>
            </a:r>
            <a:r>
              <a:rPr dirty="0" sz="2050" spc="5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your</a:t>
            </a:r>
            <a:r>
              <a:rPr dirty="0" sz="2050" spc="55">
                <a:latin typeface="Calibri"/>
                <a:cs typeface="Calibri"/>
              </a:rPr>
              <a:t> </a:t>
            </a:r>
            <a:r>
              <a:rPr dirty="0" sz="2050" spc="-10">
                <a:latin typeface="Calibri"/>
                <a:cs typeface="Calibri"/>
              </a:rPr>
              <a:t>team.</a:t>
            </a:r>
            <a:endParaRPr sz="20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2050">
              <a:latin typeface="Calibri"/>
              <a:cs typeface="Calibri"/>
            </a:endParaRPr>
          </a:p>
          <a:p>
            <a:pPr marL="20320">
              <a:lnSpc>
                <a:spcPct val="100000"/>
              </a:lnSpc>
            </a:pPr>
            <a:r>
              <a:rPr dirty="0" sz="2200" spc="85">
                <a:latin typeface="Calibri"/>
                <a:cs typeface="Calibri"/>
              </a:rPr>
              <a:t>Private</a:t>
            </a:r>
            <a:r>
              <a:rPr dirty="0" sz="2200" spc="40">
                <a:latin typeface="Calibri"/>
                <a:cs typeface="Calibri"/>
              </a:rPr>
              <a:t> </a:t>
            </a:r>
            <a:r>
              <a:rPr dirty="0" sz="2200" spc="90">
                <a:latin typeface="Calibri"/>
                <a:cs typeface="Calibri"/>
              </a:rPr>
              <a:t>Cabin-</a:t>
            </a:r>
            <a:r>
              <a:rPr dirty="0" sz="2200" spc="-60">
                <a:latin typeface="Calibri"/>
                <a:cs typeface="Calibri"/>
              </a:rPr>
              <a:t> </a:t>
            </a:r>
            <a:r>
              <a:rPr dirty="0" sz="2200" spc="75">
                <a:latin typeface="Calibri"/>
                <a:cs typeface="Calibri"/>
              </a:rPr>
              <a:t>R21,999/Seat</a:t>
            </a:r>
            <a:r>
              <a:rPr dirty="0" sz="2200" spc="114">
                <a:latin typeface="Calibri"/>
                <a:cs typeface="Calibri"/>
              </a:rPr>
              <a:t> </a:t>
            </a:r>
            <a:r>
              <a:rPr dirty="0" sz="2200" spc="-40">
                <a:latin typeface="Calibri"/>
                <a:cs typeface="Calibri"/>
              </a:rPr>
              <a:t>(Cabin</a:t>
            </a:r>
            <a:r>
              <a:rPr dirty="0" sz="2200" spc="60">
                <a:latin typeface="Calibri"/>
                <a:cs typeface="Calibri"/>
              </a:rPr>
              <a:t> </a:t>
            </a:r>
            <a:r>
              <a:rPr dirty="0" sz="2200" spc="-50">
                <a:latin typeface="Calibri"/>
                <a:cs typeface="Calibri"/>
              </a:rPr>
              <a:t>Capacity</a:t>
            </a:r>
            <a:r>
              <a:rPr dirty="0" sz="2200" spc="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6</a:t>
            </a:r>
            <a:r>
              <a:rPr dirty="0" sz="2200" spc="-7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seater)</a:t>
            </a:r>
            <a:endParaRPr sz="2200">
              <a:latin typeface="Calibri"/>
              <a:cs typeface="Calibri"/>
            </a:endParaRPr>
          </a:p>
          <a:p>
            <a:pPr marL="28575">
              <a:lnSpc>
                <a:spcPct val="100000"/>
              </a:lnSpc>
              <a:spcBef>
                <a:spcPts val="55"/>
              </a:spcBef>
            </a:pPr>
            <a:r>
              <a:rPr dirty="0" sz="2050">
                <a:latin typeface="Calibri"/>
                <a:cs typeface="Calibri"/>
              </a:rPr>
              <a:t>Private</a:t>
            </a:r>
            <a:r>
              <a:rPr dirty="0" sz="2050" spc="35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office</a:t>
            </a:r>
            <a:r>
              <a:rPr dirty="0" sz="2050" spc="55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space</a:t>
            </a:r>
            <a:r>
              <a:rPr dirty="0" sz="2050" spc="30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dedicated</a:t>
            </a:r>
            <a:r>
              <a:rPr dirty="0" sz="2050" spc="30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to</a:t>
            </a:r>
            <a:r>
              <a:rPr dirty="0" sz="2050" spc="-45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you</a:t>
            </a:r>
            <a:r>
              <a:rPr dirty="0" sz="2050" spc="-55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and</a:t>
            </a:r>
            <a:r>
              <a:rPr dirty="0" sz="2050" spc="5">
                <a:latin typeface="Calibri"/>
                <a:cs typeface="Calibri"/>
              </a:rPr>
              <a:t> </a:t>
            </a:r>
            <a:r>
              <a:rPr dirty="0" sz="2050">
                <a:latin typeface="Calibri"/>
                <a:cs typeface="Calibri"/>
              </a:rPr>
              <a:t>your</a:t>
            </a:r>
            <a:r>
              <a:rPr dirty="0" sz="2050" spc="55">
                <a:latin typeface="Calibri"/>
                <a:cs typeface="Calibri"/>
              </a:rPr>
              <a:t> </a:t>
            </a:r>
            <a:r>
              <a:rPr dirty="0" sz="2050" spc="-10">
                <a:latin typeface="Calibri"/>
                <a:cs typeface="Calibri"/>
              </a:rPr>
              <a:t>team.</a:t>
            </a:r>
            <a:endParaRPr sz="20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</a:pPr>
            <a:r>
              <a:rPr dirty="0" sz="2200">
                <a:latin typeface="Arial MT"/>
                <a:cs typeface="Arial MT"/>
              </a:rPr>
              <a:t>Private</a:t>
            </a:r>
            <a:r>
              <a:rPr dirty="0" sz="2200" spc="-125">
                <a:latin typeface="Arial MT"/>
                <a:cs typeface="Arial MT"/>
              </a:rPr>
              <a:t> </a:t>
            </a:r>
            <a:r>
              <a:rPr dirty="0" sz="2200" spc="-50">
                <a:latin typeface="Arial MT"/>
                <a:cs typeface="Arial MT"/>
              </a:rPr>
              <a:t>Cabin-</a:t>
            </a:r>
            <a:r>
              <a:rPr dirty="0" sz="2200" spc="-80">
                <a:latin typeface="Arial MT"/>
                <a:cs typeface="Arial MT"/>
              </a:rPr>
              <a:t> </a:t>
            </a:r>
            <a:r>
              <a:rPr dirty="0" sz="2200" spc="-35">
                <a:latin typeface="Arial MT"/>
                <a:cs typeface="Arial MT"/>
              </a:rPr>
              <a:t>R27,999/Seat</a:t>
            </a:r>
            <a:r>
              <a:rPr dirty="0" sz="2200" spc="114">
                <a:latin typeface="Arial MT"/>
                <a:cs typeface="Arial MT"/>
              </a:rPr>
              <a:t> </a:t>
            </a:r>
            <a:r>
              <a:rPr dirty="0" sz="2200" spc="-220">
                <a:latin typeface="Arial MT"/>
                <a:cs typeface="Arial MT"/>
              </a:rPr>
              <a:t>(Cabin</a:t>
            </a:r>
            <a:r>
              <a:rPr dirty="0" sz="2200" spc="65">
                <a:latin typeface="Arial MT"/>
                <a:cs typeface="Arial MT"/>
              </a:rPr>
              <a:t> </a:t>
            </a:r>
            <a:r>
              <a:rPr dirty="0" sz="2200" spc="-204">
                <a:latin typeface="Arial MT"/>
                <a:cs typeface="Arial MT"/>
              </a:rPr>
              <a:t>Capacity</a:t>
            </a:r>
            <a:r>
              <a:rPr dirty="0" sz="2200" spc="50">
                <a:latin typeface="Arial MT"/>
                <a:cs typeface="Arial MT"/>
              </a:rPr>
              <a:t> </a:t>
            </a:r>
            <a:r>
              <a:rPr dirty="0" sz="2200" spc="-245">
                <a:latin typeface="Arial MT"/>
                <a:cs typeface="Arial MT"/>
              </a:rPr>
              <a:t>8</a:t>
            </a:r>
            <a:r>
              <a:rPr dirty="0" sz="2200" spc="-95">
                <a:latin typeface="Arial MT"/>
                <a:cs typeface="Arial MT"/>
              </a:rPr>
              <a:t> </a:t>
            </a:r>
            <a:r>
              <a:rPr dirty="0" sz="2200" spc="-10">
                <a:latin typeface="Arial MT"/>
                <a:cs typeface="Arial MT"/>
              </a:rPr>
              <a:t>seater)</a:t>
            </a:r>
            <a:endParaRPr sz="2200">
              <a:latin typeface="Arial MT"/>
              <a:cs typeface="Arial MT"/>
            </a:endParaRPr>
          </a:p>
          <a:p>
            <a:pPr marL="30480">
              <a:lnSpc>
                <a:spcPct val="100000"/>
              </a:lnSpc>
              <a:spcBef>
                <a:spcPts val="80"/>
              </a:spcBef>
            </a:pPr>
            <a:r>
              <a:rPr dirty="0" sz="2000" spc="-60">
                <a:latin typeface="Arial MT"/>
                <a:cs typeface="Arial MT"/>
              </a:rPr>
              <a:t>Private</a:t>
            </a:r>
            <a:r>
              <a:rPr dirty="0" sz="2000" spc="-7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office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 spc="-130">
                <a:latin typeface="Arial MT"/>
                <a:cs typeface="Arial MT"/>
              </a:rPr>
              <a:t>space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 spc="-55">
                <a:latin typeface="Arial MT"/>
                <a:cs typeface="Arial MT"/>
              </a:rPr>
              <a:t>dedicated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to</a:t>
            </a:r>
            <a:r>
              <a:rPr dirty="0" sz="2000" spc="-135">
                <a:latin typeface="Arial MT"/>
                <a:cs typeface="Arial MT"/>
              </a:rPr>
              <a:t> </a:t>
            </a:r>
            <a:r>
              <a:rPr dirty="0" sz="2000" spc="-45">
                <a:latin typeface="Arial MT"/>
                <a:cs typeface="Arial MT"/>
              </a:rPr>
              <a:t>you</a:t>
            </a:r>
            <a:r>
              <a:rPr dirty="0" sz="2000" spc="-95">
                <a:latin typeface="Arial MT"/>
                <a:cs typeface="Arial MT"/>
              </a:rPr>
              <a:t> </a:t>
            </a:r>
            <a:r>
              <a:rPr dirty="0" sz="2000" spc="-65">
                <a:latin typeface="Arial MT"/>
                <a:cs typeface="Arial MT"/>
              </a:rPr>
              <a:t>and </a:t>
            </a:r>
            <a:r>
              <a:rPr dirty="0" sz="2000" spc="-10">
                <a:latin typeface="Arial MT"/>
                <a:cs typeface="Arial MT"/>
              </a:rPr>
              <a:t>your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 spc="-10">
                <a:latin typeface="Arial MT"/>
                <a:cs typeface="Arial MT"/>
              </a:rPr>
              <a:t>team.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60"/>
              </a:spcBef>
            </a:pPr>
            <a:endParaRPr sz="2000">
              <a:latin typeface="Arial MT"/>
              <a:cs typeface="Arial MT"/>
            </a:endParaRPr>
          </a:p>
          <a:p>
            <a:pPr marL="20320">
              <a:lnSpc>
                <a:spcPct val="100000"/>
              </a:lnSpc>
            </a:pPr>
            <a:r>
              <a:rPr dirty="0" sz="2200" spc="85">
                <a:latin typeface="Calibri"/>
                <a:cs typeface="Calibri"/>
              </a:rPr>
              <a:t>Private</a:t>
            </a:r>
            <a:r>
              <a:rPr dirty="0" sz="2200" spc="35">
                <a:latin typeface="Calibri"/>
                <a:cs typeface="Calibri"/>
              </a:rPr>
              <a:t> </a:t>
            </a:r>
            <a:r>
              <a:rPr dirty="0" sz="2200" spc="90">
                <a:latin typeface="Calibri"/>
                <a:cs typeface="Calibri"/>
              </a:rPr>
              <a:t>Cabin-</a:t>
            </a:r>
            <a:r>
              <a:rPr dirty="0" sz="2200" spc="-65">
                <a:latin typeface="Calibri"/>
                <a:cs typeface="Calibri"/>
              </a:rPr>
              <a:t> </a:t>
            </a:r>
            <a:r>
              <a:rPr dirty="0" sz="2200" spc="75">
                <a:latin typeface="Calibri"/>
                <a:cs typeface="Calibri"/>
              </a:rPr>
              <a:t>R34,999/Seat</a:t>
            </a:r>
            <a:r>
              <a:rPr dirty="0" sz="2200" spc="105">
                <a:latin typeface="Calibri"/>
                <a:cs typeface="Calibri"/>
              </a:rPr>
              <a:t> </a:t>
            </a:r>
            <a:r>
              <a:rPr dirty="0" sz="2200" spc="-40">
                <a:latin typeface="Calibri"/>
                <a:cs typeface="Calibri"/>
              </a:rPr>
              <a:t>(Cabin</a:t>
            </a:r>
            <a:r>
              <a:rPr dirty="0" sz="2200" spc="55">
                <a:latin typeface="Calibri"/>
                <a:cs typeface="Calibri"/>
              </a:rPr>
              <a:t> </a:t>
            </a:r>
            <a:r>
              <a:rPr dirty="0" sz="2200" spc="-50">
                <a:latin typeface="Calibri"/>
                <a:cs typeface="Calibri"/>
              </a:rPr>
              <a:t>Capacity</a:t>
            </a:r>
            <a:r>
              <a:rPr dirty="0" sz="2200" spc="50">
                <a:latin typeface="Calibri"/>
                <a:cs typeface="Calibri"/>
              </a:rPr>
              <a:t> </a:t>
            </a:r>
            <a:r>
              <a:rPr dirty="0" sz="2200" spc="-20">
                <a:latin typeface="Calibri"/>
                <a:cs typeface="Calibri"/>
              </a:rPr>
              <a:t>10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 spc="-30">
                <a:latin typeface="Calibri"/>
                <a:cs typeface="Calibri"/>
              </a:rPr>
              <a:t>seater)</a:t>
            </a:r>
            <a:endParaRPr sz="2200">
              <a:latin typeface="Calibri"/>
              <a:cs typeface="Calibri"/>
            </a:endParaRPr>
          </a:p>
          <a:p>
            <a:pPr marL="28575">
              <a:lnSpc>
                <a:spcPct val="100000"/>
              </a:lnSpc>
              <a:spcBef>
                <a:spcPts val="85"/>
              </a:spcBef>
            </a:pPr>
            <a:r>
              <a:rPr dirty="0" sz="2000">
                <a:latin typeface="Calibri"/>
                <a:cs typeface="Calibri"/>
              </a:rPr>
              <a:t>Private</a:t>
            </a:r>
            <a:r>
              <a:rPr dirty="0" sz="2000" spc="1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office</a:t>
            </a:r>
            <a:r>
              <a:rPr dirty="0" sz="2000" spc="1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space</a:t>
            </a:r>
            <a:r>
              <a:rPr dirty="0" sz="2000" spc="1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dedicated</a:t>
            </a:r>
            <a:r>
              <a:rPr dirty="0" sz="2000" spc="1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you</a:t>
            </a:r>
            <a:r>
              <a:rPr dirty="0" sz="2000" spc="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10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your</a:t>
            </a:r>
            <a:r>
              <a:rPr dirty="0" sz="2000" spc="16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team.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90722" y="995426"/>
            <a:ext cx="2033905" cy="2113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100"/>
              </a:spcBef>
            </a:pPr>
            <a:r>
              <a:rPr dirty="0" sz="3650" spc="-20">
                <a:solidFill>
                  <a:srgbClr val="34908A"/>
                </a:solidFill>
                <a:latin typeface="Calibri"/>
                <a:cs typeface="Calibri"/>
              </a:rPr>
              <a:t>Amenities:</a:t>
            </a:r>
            <a:endParaRPr sz="3650">
              <a:latin typeface="Calibri"/>
              <a:cs typeface="Calibri"/>
            </a:endParaRPr>
          </a:p>
          <a:p>
            <a:pPr marL="12700" marR="867410" indent="10795">
              <a:lnSpc>
                <a:spcPct val="111100"/>
              </a:lnSpc>
              <a:spcBef>
                <a:spcPts val="1450"/>
              </a:spcBef>
            </a:pPr>
            <a:r>
              <a:rPr dirty="0" sz="1550" spc="-10">
                <a:latin typeface="Calibri"/>
                <a:cs typeface="Calibri"/>
              </a:rPr>
              <a:t>WIFI/Internet </a:t>
            </a:r>
            <a:r>
              <a:rPr dirty="0" sz="1600" spc="-10">
                <a:latin typeface="Calibri"/>
                <a:cs typeface="Calibri"/>
              </a:rPr>
              <a:t>Printer Reception</a:t>
            </a:r>
            <a:endParaRPr sz="1600">
              <a:latin typeface="Calibri"/>
              <a:cs typeface="Calibri"/>
            </a:endParaRPr>
          </a:p>
          <a:p>
            <a:pPr marL="26034">
              <a:lnSpc>
                <a:spcPct val="100000"/>
              </a:lnSpc>
              <a:spcBef>
                <a:spcPts val="240"/>
              </a:spcBef>
            </a:pPr>
            <a:r>
              <a:rPr dirty="0" sz="1600">
                <a:latin typeface="Calibri"/>
                <a:cs typeface="Calibri"/>
              </a:rPr>
              <a:t>Air</a:t>
            </a:r>
            <a:r>
              <a:rPr dirty="0" sz="1600" spc="6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Condiñoning</a:t>
            </a:r>
            <a:endParaRPr sz="1600">
              <a:latin typeface="Calibri"/>
              <a:cs typeface="Calibri"/>
            </a:endParaRPr>
          </a:p>
          <a:p>
            <a:pPr marL="25400">
              <a:lnSpc>
                <a:spcPct val="100000"/>
              </a:lnSpc>
              <a:spcBef>
                <a:spcPts val="265"/>
              </a:spcBef>
            </a:pPr>
            <a:r>
              <a:rPr dirty="0" sz="1550">
                <a:latin typeface="Calibri"/>
                <a:cs typeface="Calibri"/>
              </a:rPr>
              <a:t>Daily</a:t>
            </a:r>
            <a:r>
              <a:rPr dirty="0" sz="1550" spc="18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House</a:t>
            </a:r>
            <a:r>
              <a:rPr dirty="0" sz="1550" spc="195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Keeping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926340" y="1733215"/>
            <a:ext cx="1863725" cy="1377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5244" indent="10160">
              <a:lnSpc>
                <a:spcPct val="109700"/>
              </a:lnSpc>
              <a:spcBef>
                <a:spcPts val="100"/>
              </a:spcBef>
            </a:pPr>
            <a:r>
              <a:rPr dirty="0" sz="1550">
                <a:latin typeface="Calibri"/>
                <a:cs typeface="Calibri"/>
              </a:rPr>
              <a:t>Water</a:t>
            </a:r>
            <a:r>
              <a:rPr dirty="0" sz="1550" spc="55">
                <a:latin typeface="Calibri"/>
                <a:cs typeface="Calibri"/>
              </a:rPr>
              <a:t> </a:t>
            </a:r>
            <a:r>
              <a:rPr dirty="0" sz="1550" spc="60">
                <a:latin typeface="Calibri"/>
                <a:cs typeface="Calibri"/>
              </a:rPr>
              <a:t>BoRIe</a:t>
            </a:r>
            <a:r>
              <a:rPr dirty="0" sz="1550" spc="5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on</a:t>
            </a:r>
            <a:r>
              <a:rPr dirty="0" sz="1550" spc="15">
                <a:latin typeface="Calibri"/>
                <a:cs typeface="Calibri"/>
              </a:rPr>
              <a:t> </a:t>
            </a:r>
            <a:r>
              <a:rPr dirty="0" sz="1550" spc="-20">
                <a:latin typeface="Calibri"/>
                <a:cs typeface="Calibri"/>
              </a:rPr>
              <a:t>Desk </a:t>
            </a:r>
            <a:r>
              <a:rPr dirty="0" sz="1550" spc="-10">
                <a:latin typeface="Calibri"/>
                <a:cs typeface="Calibri"/>
              </a:rPr>
              <a:t>Pantry</a:t>
            </a:r>
            <a:endParaRPr sz="1550">
              <a:latin typeface="Calibri"/>
              <a:cs typeface="Calibri"/>
            </a:endParaRPr>
          </a:p>
          <a:p>
            <a:pPr marL="17145" marR="5080" indent="4445">
              <a:lnSpc>
                <a:spcPct val="111200"/>
              </a:lnSpc>
              <a:spcBef>
                <a:spcPts val="165"/>
              </a:spcBef>
            </a:pPr>
            <a:r>
              <a:rPr dirty="0" sz="1550">
                <a:latin typeface="Calibri"/>
                <a:cs typeface="Calibri"/>
              </a:rPr>
              <a:t>Super</a:t>
            </a:r>
            <a:r>
              <a:rPr dirty="0" sz="1550" spc="170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Housekeeping </a:t>
            </a:r>
            <a:r>
              <a:rPr dirty="0" sz="1650">
                <a:latin typeface="Calibri"/>
                <a:cs typeface="Calibri"/>
              </a:rPr>
              <a:t>Nearby</a:t>
            </a:r>
            <a:r>
              <a:rPr dirty="0" sz="1650" spc="-65">
                <a:latin typeface="Calibri"/>
                <a:cs typeface="Calibri"/>
              </a:rPr>
              <a:t> </a:t>
            </a:r>
            <a:r>
              <a:rPr dirty="0" sz="1650" spc="-20">
                <a:latin typeface="Calibri"/>
                <a:cs typeface="Calibri"/>
              </a:rPr>
              <a:t>Food</a:t>
            </a:r>
            <a:r>
              <a:rPr dirty="0" sz="1650" spc="-75">
                <a:latin typeface="Calibri"/>
                <a:cs typeface="Calibri"/>
              </a:rPr>
              <a:t> </a:t>
            </a:r>
            <a:r>
              <a:rPr dirty="0" sz="1650" spc="-20">
                <a:latin typeface="Calibri"/>
                <a:cs typeface="Calibri"/>
              </a:rPr>
              <a:t>Facilities </a:t>
            </a:r>
            <a:r>
              <a:rPr dirty="0" sz="1600">
                <a:latin typeface="Calibri"/>
                <a:cs typeface="Calibri"/>
              </a:rPr>
              <a:t>Hot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50">
                <a:latin typeface="Calibri"/>
                <a:cs typeface="Calibri"/>
              </a:rPr>
              <a:t>&amp;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Cold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RO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Water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501370" y="374251"/>
            <a:ext cx="1533525" cy="4679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0860" algn="l"/>
              </a:tabLst>
            </a:pPr>
            <a:r>
              <a:rPr dirty="0" spc="-50"/>
              <a:t>6</a:t>
            </a:r>
            <a:r>
              <a:rPr dirty="0"/>
              <a:t>	</a:t>
            </a:r>
            <a:r>
              <a:rPr dirty="0" spc="-10"/>
              <a:t>RVIAN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5502789" y="757118"/>
            <a:ext cx="1517015" cy="323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950" spc="135">
                <a:solidFill>
                  <a:srgbClr val="1A1A1A"/>
                </a:solidFill>
                <a:latin typeface="Calibri"/>
                <a:cs typeface="Calibri"/>
              </a:rPr>
              <a:t>COWORKING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533250" y="909553"/>
            <a:ext cx="412115" cy="323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950" spc="75">
                <a:solidFill>
                  <a:srgbClr val="313131"/>
                </a:solidFill>
                <a:latin typeface="Calibri"/>
                <a:cs typeface="Calibri"/>
              </a:rPr>
              <a:t>•/•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30988" y="1717463"/>
            <a:ext cx="1839595" cy="139319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20320" marR="189230" indent="-8255">
              <a:lnSpc>
                <a:spcPct val="110800"/>
              </a:lnSpc>
              <a:spcBef>
                <a:spcPts val="65"/>
              </a:spcBef>
            </a:pPr>
            <a:r>
              <a:rPr dirty="0" sz="1650" spc="-20">
                <a:latin typeface="Calibri"/>
                <a:cs typeface="Calibri"/>
              </a:rPr>
              <a:t>Meeting</a:t>
            </a:r>
            <a:r>
              <a:rPr dirty="0" sz="1650" spc="-40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Rooms</a:t>
            </a:r>
            <a:r>
              <a:rPr dirty="0" sz="1650" spc="500">
                <a:latin typeface="Calibri"/>
                <a:cs typeface="Calibri"/>
              </a:rPr>
              <a:t> </a:t>
            </a:r>
            <a:r>
              <a:rPr dirty="0" sz="1650">
                <a:latin typeface="Calibri"/>
                <a:cs typeface="Calibri"/>
              </a:rPr>
              <a:t>Car</a:t>
            </a:r>
            <a:r>
              <a:rPr dirty="0" sz="1650" spc="-10">
                <a:latin typeface="Calibri"/>
                <a:cs typeface="Calibri"/>
              </a:rPr>
              <a:t> </a:t>
            </a:r>
            <a:r>
              <a:rPr dirty="0" sz="1650">
                <a:latin typeface="Calibri"/>
                <a:cs typeface="Calibri"/>
              </a:rPr>
              <a:t>/</a:t>
            </a:r>
            <a:r>
              <a:rPr dirty="0" sz="1650" spc="-60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Bike</a:t>
            </a:r>
            <a:r>
              <a:rPr dirty="0" sz="1650" spc="-50">
                <a:latin typeface="Calibri"/>
                <a:cs typeface="Calibri"/>
              </a:rPr>
              <a:t> </a:t>
            </a:r>
            <a:r>
              <a:rPr dirty="0" sz="1650" spc="-10">
                <a:latin typeface="Calibri"/>
                <a:cs typeface="Calibri"/>
              </a:rPr>
              <a:t>Parking Tea/CoKee </a:t>
            </a:r>
            <a:r>
              <a:rPr dirty="0" sz="1550" spc="-110">
                <a:latin typeface="Consolas"/>
                <a:cs typeface="Consolas"/>
              </a:rPr>
              <a:t>lnverterforBatkup</a:t>
            </a:r>
            <a:endParaRPr sz="1550">
              <a:latin typeface="Consolas"/>
              <a:cs typeface="Consolas"/>
            </a:endParaRPr>
          </a:p>
          <a:p>
            <a:pPr marL="26670">
              <a:lnSpc>
                <a:spcPct val="100000"/>
              </a:lnSpc>
              <a:spcBef>
                <a:spcPts val="225"/>
              </a:spcBef>
            </a:pPr>
            <a:r>
              <a:rPr dirty="0" sz="1600" spc="-10">
                <a:latin typeface="Calibri"/>
                <a:cs typeface="Calibri"/>
              </a:rPr>
              <a:t>Comfortable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Location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716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1080"/>
              </a:spcBef>
            </a:pPr>
            <a:r>
              <a:rPr dirty="0">
                <a:solidFill>
                  <a:srgbClr val="49918E"/>
                </a:solidFill>
              </a:rPr>
              <a:t>The</a:t>
            </a:r>
            <a:r>
              <a:rPr dirty="0" spc="195">
                <a:solidFill>
                  <a:srgbClr val="49918E"/>
                </a:solidFill>
              </a:rPr>
              <a:t> </a:t>
            </a:r>
            <a:r>
              <a:rPr dirty="0"/>
              <a:t>Additional</a:t>
            </a:r>
            <a:r>
              <a:rPr dirty="0" spc="200"/>
              <a:t> </a:t>
            </a:r>
            <a:r>
              <a:rPr dirty="0">
                <a:solidFill>
                  <a:srgbClr val="488980"/>
                </a:solidFill>
              </a:rPr>
              <a:t>Benefit</a:t>
            </a:r>
            <a:r>
              <a:rPr dirty="0" spc="229">
                <a:solidFill>
                  <a:srgbClr val="488980"/>
                </a:solidFill>
              </a:rPr>
              <a:t> </a:t>
            </a:r>
            <a:r>
              <a:rPr dirty="0">
                <a:solidFill>
                  <a:srgbClr val="4B938E"/>
                </a:solidFill>
              </a:rPr>
              <a:t>of</a:t>
            </a:r>
            <a:r>
              <a:rPr dirty="0" spc="170">
                <a:solidFill>
                  <a:srgbClr val="4B938E"/>
                </a:solidFill>
              </a:rPr>
              <a:t> </a:t>
            </a:r>
            <a:r>
              <a:rPr dirty="0">
                <a:solidFill>
                  <a:srgbClr val="428785"/>
                </a:solidFill>
              </a:rPr>
              <a:t>Seating</a:t>
            </a:r>
            <a:r>
              <a:rPr dirty="0" spc="305">
                <a:solidFill>
                  <a:srgbClr val="428785"/>
                </a:solidFill>
              </a:rPr>
              <a:t> </a:t>
            </a:r>
            <a:r>
              <a:rPr dirty="0">
                <a:solidFill>
                  <a:srgbClr val="3B9A8E"/>
                </a:solidFill>
              </a:rPr>
              <a:t>Arvian</a:t>
            </a:r>
            <a:r>
              <a:rPr dirty="0" spc="245">
                <a:solidFill>
                  <a:srgbClr val="3B9A8E"/>
                </a:solidFill>
              </a:rPr>
              <a:t> </a:t>
            </a:r>
            <a:r>
              <a:rPr dirty="0">
                <a:solidFill>
                  <a:srgbClr val="368589"/>
                </a:solidFill>
              </a:rPr>
              <a:t>Coworking</a:t>
            </a:r>
            <a:r>
              <a:rPr dirty="0" spc="355">
                <a:solidFill>
                  <a:srgbClr val="368589"/>
                </a:solidFill>
              </a:rPr>
              <a:t> </a:t>
            </a:r>
            <a:r>
              <a:rPr dirty="0" spc="-10">
                <a:solidFill>
                  <a:srgbClr val="529090"/>
                </a:solidFill>
              </a:rPr>
              <a:t>Space</a:t>
            </a:r>
          </a:p>
          <a:p>
            <a:pPr marL="24765">
              <a:lnSpc>
                <a:spcPct val="100000"/>
              </a:lnSpc>
              <a:spcBef>
                <a:spcPts val="710"/>
              </a:spcBef>
            </a:pPr>
            <a:r>
              <a:rPr dirty="0" sz="1550">
                <a:solidFill>
                  <a:srgbClr val="000000"/>
                </a:solidFill>
              </a:rPr>
              <a:t>1</a:t>
            </a:r>
            <a:r>
              <a:rPr dirty="0" sz="1550" spc="70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Seat</a:t>
            </a:r>
            <a:r>
              <a:rPr dirty="0" sz="1550" spc="175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Coworking</a:t>
            </a:r>
            <a:r>
              <a:rPr dirty="0" sz="1550" spc="254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Space</a:t>
            </a:r>
            <a:r>
              <a:rPr dirty="0" sz="1550" spc="95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For</a:t>
            </a:r>
            <a:r>
              <a:rPr dirty="0" sz="1550" spc="110">
                <a:solidFill>
                  <a:srgbClr val="000000"/>
                </a:solidFill>
              </a:rPr>
              <a:t>  </a:t>
            </a:r>
            <a:r>
              <a:rPr dirty="0" sz="1550" spc="50">
                <a:solidFill>
                  <a:srgbClr val="000000"/>
                </a:solidFill>
              </a:rPr>
              <a:t>11</a:t>
            </a:r>
            <a:r>
              <a:rPr dirty="0" sz="1550" spc="-5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Months</a:t>
            </a:r>
            <a:r>
              <a:rPr dirty="0" sz="1550" spc="120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33,000</a:t>
            </a:r>
            <a:r>
              <a:rPr dirty="0" sz="1550" spc="75">
                <a:solidFill>
                  <a:srgbClr val="000000"/>
                </a:solidFill>
              </a:rPr>
              <a:t> </a:t>
            </a:r>
            <a:r>
              <a:rPr dirty="0" sz="1550" spc="-10">
                <a:solidFill>
                  <a:srgbClr val="000000"/>
                </a:solidFill>
              </a:rPr>
              <a:t>+18%Gst</a:t>
            </a:r>
            <a:endParaRPr sz="1550"/>
          </a:p>
          <a:p>
            <a:pPr marL="31750" marR="211454" indent="-1270">
              <a:lnSpc>
                <a:spcPct val="220100"/>
              </a:lnSpc>
              <a:spcBef>
                <a:spcPts val="10"/>
              </a:spcBef>
            </a:pPr>
            <a:r>
              <a:rPr dirty="0" sz="1600" spc="110">
                <a:solidFill>
                  <a:srgbClr val="368A7B"/>
                </a:solidFill>
              </a:rPr>
              <a:t>Mail</a:t>
            </a:r>
            <a:r>
              <a:rPr dirty="0" sz="1600" spc="-30">
                <a:solidFill>
                  <a:srgbClr val="368A7B"/>
                </a:solidFill>
              </a:rPr>
              <a:t> </a:t>
            </a:r>
            <a:r>
              <a:rPr dirty="0" sz="1600" spc="80">
                <a:solidFill>
                  <a:srgbClr val="449385"/>
                </a:solidFill>
              </a:rPr>
              <a:t>Handling</a:t>
            </a:r>
            <a:r>
              <a:rPr dirty="0" sz="1600" spc="145">
                <a:solidFill>
                  <a:srgbClr val="449385"/>
                </a:solidFill>
              </a:rPr>
              <a:t> </a:t>
            </a:r>
            <a:r>
              <a:rPr dirty="0" sz="1600">
                <a:solidFill>
                  <a:srgbClr val="487C79"/>
                </a:solidFill>
              </a:rPr>
              <a:t>- </a:t>
            </a:r>
            <a:r>
              <a:rPr dirty="0" sz="1600" spc="-50">
                <a:solidFill>
                  <a:srgbClr val="000000"/>
                </a:solidFill>
              </a:rPr>
              <a:t>We</a:t>
            </a:r>
            <a:r>
              <a:rPr dirty="0" sz="1600" spc="-45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provide</a:t>
            </a:r>
            <a:r>
              <a:rPr dirty="0" sz="1600" spc="30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all</a:t>
            </a:r>
            <a:r>
              <a:rPr dirty="0" sz="1600" spc="-20">
                <a:solidFill>
                  <a:srgbClr val="000000"/>
                </a:solidFill>
              </a:rPr>
              <a:t> </a:t>
            </a:r>
            <a:r>
              <a:rPr dirty="0" sz="1600" spc="-10">
                <a:solidFill>
                  <a:srgbClr val="000000"/>
                </a:solidFill>
              </a:rPr>
              <a:t>Courier</a:t>
            </a:r>
            <a:r>
              <a:rPr dirty="0" sz="1600" spc="40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and</a:t>
            </a:r>
            <a:r>
              <a:rPr dirty="0" sz="1600" spc="-15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Mail</a:t>
            </a:r>
            <a:r>
              <a:rPr dirty="0" sz="1600" spc="-70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Handling</a:t>
            </a:r>
            <a:r>
              <a:rPr dirty="0" sz="1600" spc="120">
                <a:solidFill>
                  <a:srgbClr val="000000"/>
                </a:solidFill>
              </a:rPr>
              <a:t> </a:t>
            </a:r>
            <a:r>
              <a:rPr dirty="0" sz="1600" spc="-10">
                <a:solidFill>
                  <a:srgbClr val="000000"/>
                </a:solidFill>
              </a:rPr>
              <a:t>services</a:t>
            </a:r>
            <a:r>
              <a:rPr dirty="0" sz="1600" spc="60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for</a:t>
            </a:r>
            <a:r>
              <a:rPr dirty="0" sz="1600" spc="-5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a</a:t>
            </a:r>
            <a:r>
              <a:rPr dirty="0" sz="1600" spc="-90">
                <a:solidFill>
                  <a:srgbClr val="000000"/>
                </a:solidFill>
              </a:rPr>
              <a:t> </a:t>
            </a:r>
            <a:r>
              <a:rPr dirty="0" sz="1600" spc="-10">
                <a:solidFill>
                  <a:srgbClr val="000000"/>
                </a:solidFill>
              </a:rPr>
              <a:t>year. </a:t>
            </a:r>
            <a:r>
              <a:rPr dirty="0" sz="1600" spc="50">
                <a:solidFill>
                  <a:srgbClr val="4B8789"/>
                </a:solidFill>
              </a:rPr>
              <a:t>Office</a:t>
            </a:r>
            <a:r>
              <a:rPr dirty="0" sz="1600" spc="95">
                <a:solidFill>
                  <a:srgbClr val="4B8789"/>
                </a:solidFill>
              </a:rPr>
              <a:t> </a:t>
            </a:r>
            <a:r>
              <a:rPr dirty="0" sz="1600" spc="60">
                <a:solidFill>
                  <a:srgbClr val="44807C"/>
                </a:solidFill>
              </a:rPr>
              <a:t>Assistant</a:t>
            </a:r>
            <a:r>
              <a:rPr dirty="0" sz="1600" spc="155">
                <a:solidFill>
                  <a:srgbClr val="44807C"/>
                </a:solidFill>
              </a:rPr>
              <a:t> </a:t>
            </a:r>
            <a:r>
              <a:rPr dirty="0" sz="1600">
                <a:solidFill>
                  <a:srgbClr val="4B877C"/>
                </a:solidFill>
              </a:rPr>
              <a:t>-</a:t>
            </a:r>
            <a:r>
              <a:rPr dirty="0" sz="1600" spc="-40">
                <a:solidFill>
                  <a:srgbClr val="4B877C"/>
                </a:solidFill>
              </a:rPr>
              <a:t> </a:t>
            </a:r>
            <a:r>
              <a:rPr dirty="0" sz="1600" spc="-10">
                <a:solidFill>
                  <a:srgbClr val="000000"/>
                </a:solidFill>
              </a:rPr>
              <a:t>Office</a:t>
            </a:r>
            <a:r>
              <a:rPr dirty="0" sz="1600" spc="30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Assistant</a:t>
            </a:r>
            <a:r>
              <a:rPr dirty="0" sz="1600" spc="50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For</a:t>
            </a:r>
            <a:r>
              <a:rPr dirty="0" sz="1600" spc="-35">
                <a:solidFill>
                  <a:srgbClr val="000000"/>
                </a:solidFill>
              </a:rPr>
              <a:t> </a:t>
            </a:r>
            <a:r>
              <a:rPr dirty="0" sz="1600" spc="-10">
                <a:solidFill>
                  <a:srgbClr val="000000"/>
                </a:solidFill>
              </a:rPr>
              <a:t>Representation</a:t>
            </a:r>
            <a:r>
              <a:rPr dirty="0" sz="1600" spc="-15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for</a:t>
            </a:r>
            <a:r>
              <a:rPr dirty="0" sz="1600" spc="-40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1</a:t>
            </a:r>
            <a:r>
              <a:rPr dirty="0" sz="1600" spc="-15">
                <a:solidFill>
                  <a:srgbClr val="000000"/>
                </a:solidFill>
              </a:rPr>
              <a:t> </a:t>
            </a:r>
            <a:r>
              <a:rPr dirty="0" sz="1600" spc="-45">
                <a:solidFill>
                  <a:srgbClr val="000000"/>
                </a:solidFill>
              </a:rPr>
              <a:t>Year-</a:t>
            </a:r>
            <a:r>
              <a:rPr dirty="0" sz="1600" spc="-35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For</a:t>
            </a:r>
            <a:r>
              <a:rPr dirty="0" sz="1600" spc="-15">
                <a:solidFill>
                  <a:srgbClr val="000000"/>
                </a:solidFill>
              </a:rPr>
              <a:t> </a:t>
            </a:r>
            <a:r>
              <a:rPr dirty="0" sz="1600" spc="-20">
                <a:solidFill>
                  <a:srgbClr val="000000"/>
                </a:solidFill>
              </a:rPr>
              <a:t>Your</a:t>
            </a:r>
            <a:endParaRPr sz="1600"/>
          </a:p>
          <a:p>
            <a:pPr marL="32384">
              <a:lnSpc>
                <a:spcPct val="100000"/>
              </a:lnSpc>
              <a:spcBef>
                <a:spcPts val="25"/>
              </a:spcBef>
            </a:pPr>
            <a:r>
              <a:rPr dirty="0" sz="1550" spc="-10">
                <a:solidFill>
                  <a:srgbClr val="000000"/>
                </a:solidFill>
              </a:rPr>
              <a:t>Company.</a:t>
            </a:r>
            <a:endParaRPr sz="1550"/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550"/>
          </a:p>
          <a:p>
            <a:pPr marL="30480">
              <a:lnSpc>
                <a:spcPct val="100000"/>
              </a:lnSpc>
            </a:pPr>
            <a:r>
              <a:rPr dirty="0" sz="1600" spc="100">
                <a:solidFill>
                  <a:srgbClr val="38897C"/>
                </a:solidFill>
              </a:rPr>
              <a:t>Bank</a:t>
            </a:r>
            <a:r>
              <a:rPr dirty="0" sz="1600" spc="50">
                <a:solidFill>
                  <a:srgbClr val="38897C"/>
                </a:solidFill>
              </a:rPr>
              <a:t> </a:t>
            </a:r>
            <a:r>
              <a:rPr dirty="0" sz="1600" spc="60">
                <a:solidFill>
                  <a:srgbClr val="41837B"/>
                </a:solidFill>
              </a:rPr>
              <a:t>Account</a:t>
            </a:r>
            <a:r>
              <a:rPr dirty="0" sz="1600" spc="114">
                <a:solidFill>
                  <a:srgbClr val="41837B"/>
                </a:solidFill>
              </a:rPr>
              <a:t> </a:t>
            </a:r>
            <a:r>
              <a:rPr dirty="0" sz="1600">
                <a:solidFill>
                  <a:srgbClr val="528777"/>
                </a:solidFill>
              </a:rPr>
              <a:t>-</a:t>
            </a:r>
            <a:r>
              <a:rPr dirty="0" sz="1600" spc="-15">
                <a:solidFill>
                  <a:srgbClr val="528777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Bank</a:t>
            </a:r>
            <a:r>
              <a:rPr dirty="0" sz="1600" spc="-30">
                <a:solidFill>
                  <a:srgbClr val="000000"/>
                </a:solidFill>
              </a:rPr>
              <a:t> </a:t>
            </a:r>
            <a:r>
              <a:rPr dirty="0" sz="1600" spc="-10">
                <a:solidFill>
                  <a:srgbClr val="000000"/>
                </a:solidFill>
              </a:rPr>
              <a:t>Account</a:t>
            </a:r>
            <a:r>
              <a:rPr dirty="0" sz="1600" spc="20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Opening</a:t>
            </a:r>
            <a:r>
              <a:rPr dirty="0" sz="1600" spc="10">
                <a:solidFill>
                  <a:srgbClr val="000000"/>
                </a:solidFill>
              </a:rPr>
              <a:t> </a:t>
            </a:r>
            <a:r>
              <a:rPr dirty="0" sz="1600" spc="-10">
                <a:solidFill>
                  <a:srgbClr val="000000"/>
                </a:solidFill>
              </a:rPr>
              <a:t>Verification</a:t>
            </a:r>
            <a:r>
              <a:rPr dirty="0" sz="1600" spc="60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Support</a:t>
            </a:r>
            <a:r>
              <a:rPr dirty="0" sz="1600" spc="30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With</a:t>
            </a:r>
            <a:r>
              <a:rPr dirty="0" sz="1600" spc="-60">
                <a:solidFill>
                  <a:srgbClr val="000000"/>
                </a:solidFill>
              </a:rPr>
              <a:t> </a:t>
            </a:r>
            <a:r>
              <a:rPr dirty="0" sz="1600" spc="-20">
                <a:solidFill>
                  <a:srgbClr val="000000"/>
                </a:solidFill>
              </a:rPr>
              <a:t>Name</a:t>
            </a:r>
            <a:endParaRPr sz="1600"/>
          </a:p>
          <a:p>
            <a:pPr marL="31115">
              <a:lnSpc>
                <a:spcPct val="100000"/>
              </a:lnSpc>
              <a:spcBef>
                <a:spcPts val="5"/>
              </a:spcBef>
            </a:pPr>
            <a:r>
              <a:rPr dirty="0" sz="1550">
                <a:solidFill>
                  <a:srgbClr val="000000"/>
                </a:solidFill>
              </a:rPr>
              <a:t>Plate</a:t>
            </a:r>
            <a:r>
              <a:rPr dirty="0" sz="1550" spc="70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On</a:t>
            </a:r>
            <a:r>
              <a:rPr dirty="0" sz="1550" spc="45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Wall-</a:t>
            </a:r>
            <a:r>
              <a:rPr dirty="0" sz="1550" spc="50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For</a:t>
            </a:r>
            <a:r>
              <a:rPr dirty="0" sz="1550" spc="75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GST</a:t>
            </a:r>
            <a:r>
              <a:rPr dirty="0" sz="1550" spc="114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/</a:t>
            </a:r>
            <a:r>
              <a:rPr dirty="0" sz="1550" spc="50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Business</a:t>
            </a:r>
            <a:r>
              <a:rPr dirty="0" sz="1550" spc="135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Registration</a:t>
            </a:r>
            <a:r>
              <a:rPr dirty="0" sz="1550" spc="125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cases</a:t>
            </a:r>
            <a:r>
              <a:rPr dirty="0" sz="1550" spc="130">
                <a:solidFill>
                  <a:srgbClr val="000000"/>
                </a:solidFill>
              </a:rPr>
              <a:t> </a:t>
            </a:r>
            <a:r>
              <a:rPr dirty="0" sz="1550" spc="-10">
                <a:solidFill>
                  <a:srgbClr val="000000"/>
                </a:solidFill>
              </a:rPr>
              <a:t>only.</a:t>
            </a:r>
            <a:endParaRPr sz="1550"/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1550"/>
          </a:p>
          <a:p>
            <a:pPr marL="31750">
              <a:lnSpc>
                <a:spcPts val="1975"/>
              </a:lnSpc>
            </a:pPr>
            <a:r>
              <a:rPr dirty="0" sz="1650" spc="45">
                <a:solidFill>
                  <a:srgbClr val="52A199"/>
                </a:solidFill>
              </a:rPr>
              <a:t>Address</a:t>
            </a:r>
            <a:r>
              <a:rPr dirty="0" sz="1650" spc="60">
                <a:solidFill>
                  <a:srgbClr val="52A199"/>
                </a:solidFill>
              </a:rPr>
              <a:t> </a:t>
            </a:r>
            <a:r>
              <a:rPr dirty="0" sz="1650">
                <a:solidFill>
                  <a:srgbClr val="448982"/>
                </a:solidFill>
              </a:rPr>
              <a:t>Usage</a:t>
            </a:r>
            <a:r>
              <a:rPr dirty="0" sz="1650" spc="100">
                <a:solidFill>
                  <a:srgbClr val="448982"/>
                </a:solidFill>
              </a:rPr>
              <a:t> </a:t>
            </a:r>
            <a:r>
              <a:rPr dirty="0" sz="1650">
                <a:solidFill>
                  <a:srgbClr val="428274"/>
                </a:solidFill>
              </a:rPr>
              <a:t>-</a:t>
            </a:r>
            <a:r>
              <a:rPr dirty="0" sz="1650" spc="10">
                <a:solidFill>
                  <a:srgbClr val="428274"/>
                </a:solidFill>
              </a:rPr>
              <a:t> </a:t>
            </a:r>
            <a:r>
              <a:rPr dirty="0" sz="1650" spc="-35">
                <a:solidFill>
                  <a:srgbClr val="000000"/>
                </a:solidFill>
              </a:rPr>
              <a:t>Address</a:t>
            </a:r>
            <a:r>
              <a:rPr dirty="0" sz="1650" spc="60">
                <a:solidFill>
                  <a:srgbClr val="000000"/>
                </a:solidFill>
              </a:rPr>
              <a:t> </a:t>
            </a:r>
            <a:r>
              <a:rPr dirty="0" sz="1650" spc="-35">
                <a:solidFill>
                  <a:srgbClr val="000000"/>
                </a:solidFill>
              </a:rPr>
              <a:t>can</a:t>
            </a:r>
            <a:r>
              <a:rPr dirty="0" sz="1650" spc="-55">
                <a:solidFill>
                  <a:srgbClr val="000000"/>
                </a:solidFill>
              </a:rPr>
              <a:t> </a:t>
            </a:r>
            <a:r>
              <a:rPr dirty="0" sz="1650" spc="-20">
                <a:solidFill>
                  <a:srgbClr val="000000"/>
                </a:solidFill>
              </a:rPr>
              <a:t>be</a:t>
            </a:r>
            <a:r>
              <a:rPr dirty="0" sz="1650" spc="-75">
                <a:solidFill>
                  <a:srgbClr val="000000"/>
                </a:solidFill>
              </a:rPr>
              <a:t> </a:t>
            </a:r>
            <a:r>
              <a:rPr dirty="0" sz="1650" spc="-10">
                <a:solidFill>
                  <a:srgbClr val="000000"/>
                </a:solidFill>
              </a:rPr>
              <a:t>used</a:t>
            </a:r>
            <a:r>
              <a:rPr dirty="0" sz="1650">
                <a:solidFill>
                  <a:srgbClr val="000000"/>
                </a:solidFill>
              </a:rPr>
              <a:t> </a:t>
            </a:r>
            <a:r>
              <a:rPr dirty="0" sz="1650" spc="-30">
                <a:solidFill>
                  <a:srgbClr val="000000"/>
                </a:solidFill>
              </a:rPr>
              <a:t>on</a:t>
            </a:r>
            <a:r>
              <a:rPr dirty="0" sz="1650" spc="-65">
                <a:solidFill>
                  <a:srgbClr val="000000"/>
                </a:solidFill>
              </a:rPr>
              <a:t> </a:t>
            </a:r>
            <a:r>
              <a:rPr dirty="0" sz="1650" spc="-10">
                <a:solidFill>
                  <a:srgbClr val="000000"/>
                </a:solidFill>
              </a:rPr>
              <a:t>Visiting</a:t>
            </a:r>
            <a:r>
              <a:rPr dirty="0" sz="1650" spc="75">
                <a:solidFill>
                  <a:srgbClr val="000000"/>
                </a:solidFill>
              </a:rPr>
              <a:t> </a:t>
            </a:r>
            <a:r>
              <a:rPr dirty="0" sz="1650" spc="-35">
                <a:solidFill>
                  <a:srgbClr val="000000"/>
                </a:solidFill>
              </a:rPr>
              <a:t>cards,</a:t>
            </a:r>
            <a:r>
              <a:rPr dirty="0" sz="1650" spc="-25">
                <a:solidFill>
                  <a:srgbClr val="000000"/>
                </a:solidFill>
              </a:rPr>
              <a:t> </a:t>
            </a:r>
            <a:r>
              <a:rPr dirty="0" sz="1650" spc="-10">
                <a:solidFill>
                  <a:srgbClr val="000000"/>
                </a:solidFill>
              </a:rPr>
              <a:t>Leherheads,</a:t>
            </a:r>
            <a:r>
              <a:rPr dirty="0" sz="1650" spc="40">
                <a:solidFill>
                  <a:srgbClr val="000000"/>
                </a:solidFill>
              </a:rPr>
              <a:t> </a:t>
            </a:r>
            <a:r>
              <a:rPr dirty="0" sz="1650" spc="-10">
                <a:solidFill>
                  <a:srgbClr val="000000"/>
                </a:solidFill>
              </a:rPr>
              <a:t>Emailers,</a:t>
            </a:r>
            <a:endParaRPr sz="1650"/>
          </a:p>
          <a:p>
            <a:pPr marL="29209">
              <a:lnSpc>
                <a:spcPts val="1855"/>
              </a:lnSpc>
            </a:pPr>
            <a:r>
              <a:rPr dirty="0" sz="1550" spc="10">
                <a:solidFill>
                  <a:srgbClr val="000000"/>
                </a:solidFill>
              </a:rPr>
              <a:t>Websites,</a:t>
            </a:r>
            <a:r>
              <a:rPr dirty="0" sz="1550" spc="100">
                <a:solidFill>
                  <a:srgbClr val="000000"/>
                </a:solidFill>
              </a:rPr>
              <a:t> </a:t>
            </a:r>
            <a:r>
              <a:rPr dirty="0" sz="1550" spc="10">
                <a:solidFill>
                  <a:srgbClr val="000000"/>
                </a:solidFill>
              </a:rPr>
              <a:t>Google</a:t>
            </a:r>
            <a:r>
              <a:rPr dirty="0" sz="1550" spc="95">
                <a:solidFill>
                  <a:srgbClr val="000000"/>
                </a:solidFill>
              </a:rPr>
              <a:t> </a:t>
            </a:r>
            <a:r>
              <a:rPr dirty="0" sz="1550" spc="10">
                <a:solidFill>
                  <a:srgbClr val="000000"/>
                </a:solidFill>
              </a:rPr>
              <a:t>Listings,</a:t>
            </a:r>
            <a:r>
              <a:rPr dirty="0" sz="1550" spc="135">
                <a:solidFill>
                  <a:srgbClr val="000000"/>
                </a:solidFill>
              </a:rPr>
              <a:t> </a:t>
            </a:r>
            <a:r>
              <a:rPr dirty="0" sz="1550" spc="10">
                <a:solidFill>
                  <a:srgbClr val="000000"/>
                </a:solidFill>
              </a:rPr>
              <a:t>and</a:t>
            </a:r>
            <a:r>
              <a:rPr dirty="0" sz="1550" spc="50">
                <a:solidFill>
                  <a:srgbClr val="000000"/>
                </a:solidFill>
              </a:rPr>
              <a:t> </a:t>
            </a:r>
            <a:r>
              <a:rPr dirty="0" sz="1550" spc="10">
                <a:solidFill>
                  <a:srgbClr val="000000"/>
                </a:solidFill>
              </a:rPr>
              <a:t>for</a:t>
            </a:r>
            <a:r>
              <a:rPr dirty="0" sz="1550" spc="45">
                <a:solidFill>
                  <a:srgbClr val="000000"/>
                </a:solidFill>
              </a:rPr>
              <a:t> </a:t>
            </a:r>
            <a:r>
              <a:rPr dirty="0" sz="1550" spc="10">
                <a:solidFill>
                  <a:srgbClr val="000000"/>
                </a:solidFill>
              </a:rPr>
              <a:t>all</a:t>
            </a:r>
            <a:r>
              <a:rPr dirty="0" sz="1550" spc="15">
                <a:solidFill>
                  <a:srgbClr val="000000"/>
                </a:solidFill>
              </a:rPr>
              <a:t> </a:t>
            </a:r>
            <a:r>
              <a:rPr dirty="0" sz="1550" spc="10">
                <a:solidFill>
                  <a:srgbClr val="000000"/>
                </a:solidFill>
              </a:rPr>
              <a:t>your</a:t>
            </a:r>
            <a:r>
              <a:rPr dirty="0" sz="1550" spc="5">
                <a:solidFill>
                  <a:srgbClr val="000000"/>
                </a:solidFill>
              </a:rPr>
              <a:t> </a:t>
            </a:r>
            <a:r>
              <a:rPr dirty="0" sz="1550" spc="10">
                <a:solidFill>
                  <a:srgbClr val="000000"/>
                </a:solidFill>
              </a:rPr>
              <a:t>business</a:t>
            </a:r>
            <a:r>
              <a:rPr dirty="0" sz="1550" spc="125">
                <a:solidFill>
                  <a:srgbClr val="000000"/>
                </a:solidFill>
              </a:rPr>
              <a:t> </a:t>
            </a:r>
            <a:r>
              <a:rPr dirty="0" sz="1550" spc="10">
                <a:solidFill>
                  <a:srgbClr val="000000"/>
                </a:solidFill>
              </a:rPr>
              <a:t>Communications</a:t>
            </a:r>
            <a:r>
              <a:rPr dirty="0" sz="1550" spc="-55">
                <a:solidFill>
                  <a:srgbClr val="000000"/>
                </a:solidFill>
              </a:rPr>
              <a:t> </a:t>
            </a:r>
            <a:r>
              <a:rPr dirty="0" sz="1550" spc="10">
                <a:solidFill>
                  <a:srgbClr val="000000"/>
                </a:solidFill>
              </a:rPr>
              <a:t>For</a:t>
            </a:r>
            <a:r>
              <a:rPr dirty="0" sz="1550" spc="25">
                <a:solidFill>
                  <a:srgbClr val="000000"/>
                </a:solidFill>
              </a:rPr>
              <a:t> </a:t>
            </a:r>
            <a:r>
              <a:rPr dirty="0" sz="1550" spc="10">
                <a:solidFill>
                  <a:srgbClr val="000000"/>
                </a:solidFill>
              </a:rPr>
              <a:t>1</a:t>
            </a:r>
            <a:r>
              <a:rPr dirty="0" sz="1550" spc="-15">
                <a:solidFill>
                  <a:srgbClr val="000000"/>
                </a:solidFill>
              </a:rPr>
              <a:t> </a:t>
            </a:r>
            <a:r>
              <a:rPr dirty="0" sz="1550" spc="-20">
                <a:solidFill>
                  <a:srgbClr val="000000"/>
                </a:solidFill>
              </a:rPr>
              <a:t>Year.</a:t>
            </a:r>
            <a:endParaRPr sz="1550"/>
          </a:p>
          <a:p>
            <a:pPr>
              <a:lnSpc>
                <a:spcPct val="100000"/>
              </a:lnSpc>
              <a:spcBef>
                <a:spcPts val="155"/>
              </a:spcBef>
            </a:pPr>
            <a:endParaRPr sz="1550"/>
          </a:p>
          <a:p>
            <a:pPr marL="29845">
              <a:lnSpc>
                <a:spcPct val="100000"/>
              </a:lnSpc>
            </a:pPr>
            <a:r>
              <a:rPr dirty="0" sz="1650">
                <a:solidFill>
                  <a:srgbClr val="4B8980"/>
                </a:solidFill>
              </a:rPr>
              <a:t>Professional</a:t>
            </a:r>
            <a:r>
              <a:rPr dirty="0" sz="1650" spc="260">
                <a:solidFill>
                  <a:srgbClr val="4B8980"/>
                </a:solidFill>
              </a:rPr>
              <a:t> </a:t>
            </a:r>
            <a:r>
              <a:rPr dirty="0" sz="1650">
                <a:solidFill>
                  <a:srgbClr val="428E89"/>
                </a:solidFill>
              </a:rPr>
              <a:t>Address</a:t>
            </a:r>
            <a:r>
              <a:rPr dirty="0" sz="1650" spc="185">
                <a:solidFill>
                  <a:srgbClr val="428E89"/>
                </a:solidFill>
              </a:rPr>
              <a:t> </a:t>
            </a:r>
            <a:r>
              <a:rPr dirty="0" sz="1650">
                <a:solidFill>
                  <a:srgbClr val="447E70"/>
                </a:solidFill>
              </a:rPr>
              <a:t>-</a:t>
            </a:r>
            <a:r>
              <a:rPr dirty="0" sz="1650" spc="40">
                <a:solidFill>
                  <a:srgbClr val="447E70"/>
                </a:solidFill>
              </a:rPr>
              <a:t> </a:t>
            </a:r>
            <a:r>
              <a:rPr dirty="0" sz="1650" spc="-30">
                <a:solidFill>
                  <a:srgbClr val="000000"/>
                </a:solidFill>
              </a:rPr>
              <a:t>Use</a:t>
            </a:r>
            <a:r>
              <a:rPr dirty="0" sz="1650" spc="-15">
                <a:solidFill>
                  <a:srgbClr val="000000"/>
                </a:solidFill>
              </a:rPr>
              <a:t> </a:t>
            </a:r>
            <a:r>
              <a:rPr dirty="0" sz="1650">
                <a:solidFill>
                  <a:srgbClr val="000000"/>
                </a:solidFill>
              </a:rPr>
              <a:t>of</a:t>
            </a:r>
            <a:r>
              <a:rPr dirty="0" sz="1650" spc="55">
                <a:solidFill>
                  <a:srgbClr val="000000"/>
                </a:solidFill>
              </a:rPr>
              <a:t> </a:t>
            </a:r>
            <a:r>
              <a:rPr dirty="0" sz="1650" spc="-30">
                <a:solidFill>
                  <a:srgbClr val="000000"/>
                </a:solidFill>
              </a:rPr>
              <a:t>Professional</a:t>
            </a:r>
            <a:r>
              <a:rPr dirty="0" sz="1650" spc="180">
                <a:solidFill>
                  <a:srgbClr val="000000"/>
                </a:solidFill>
              </a:rPr>
              <a:t> </a:t>
            </a:r>
            <a:r>
              <a:rPr dirty="0" sz="1650" spc="-40">
                <a:solidFill>
                  <a:srgbClr val="000000"/>
                </a:solidFill>
              </a:rPr>
              <a:t>Address</a:t>
            </a:r>
            <a:r>
              <a:rPr dirty="0" sz="1650" spc="135">
                <a:solidFill>
                  <a:srgbClr val="000000"/>
                </a:solidFill>
              </a:rPr>
              <a:t> </a:t>
            </a:r>
            <a:r>
              <a:rPr dirty="0" sz="1650">
                <a:solidFill>
                  <a:srgbClr val="000000"/>
                </a:solidFill>
              </a:rPr>
              <a:t>for</a:t>
            </a:r>
            <a:r>
              <a:rPr dirty="0" sz="1650" spc="30">
                <a:solidFill>
                  <a:srgbClr val="000000"/>
                </a:solidFill>
              </a:rPr>
              <a:t> </a:t>
            </a:r>
            <a:r>
              <a:rPr dirty="0" sz="1650">
                <a:solidFill>
                  <a:srgbClr val="000000"/>
                </a:solidFill>
              </a:rPr>
              <a:t>all</a:t>
            </a:r>
            <a:r>
              <a:rPr dirty="0" sz="1650" spc="-35">
                <a:solidFill>
                  <a:srgbClr val="000000"/>
                </a:solidFill>
              </a:rPr>
              <a:t> </a:t>
            </a:r>
            <a:r>
              <a:rPr dirty="0" sz="1650" spc="-20">
                <a:solidFill>
                  <a:srgbClr val="000000"/>
                </a:solidFill>
              </a:rPr>
              <a:t>your</a:t>
            </a:r>
            <a:r>
              <a:rPr dirty="0" sz="1650" spc="45">
                <a:solidFill>
                  <a:srgbClr val="000000"/>
                </a:solidFill>
              </a:rPr>
              <a:t> </a:t>
            </a:r>
            <a:r>
              <a:rPr dirty="0" sz="1650" spc="-10">
                <a:solidFill>
                  <a:srgbClr val="000000"/>
                </a:solidFill>
              </a:rPr>
              <a:t>Business</a:t>
            </a:r>
            <a:endParaRPr sz="1650"/>
          </a:p>
          <a:p>
            <a:pPr marL="32384">
              <a:lnSpc>
                <a:spcPct val="100000"/>
              </a:lnSpc>
              <a:spcBef>
                <a:spcPts val="20"/>
              </a:spcBef>
            </a:pPr>
            <a:r>
              <a:rPr dirty="0" sz="1550">
                <a:solidFill>
                  <a:srgbClr val="000000"/>
                </a:solidFill>
              </a:rPr>
              <a:t>Communication-</a:t>
            </a:r>
            <a:r>
              <a:rPr dirty="0" sz="1550" spc="35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Emails,</a:t>
            </a:r>
            <a:r>
              <a:rPr dirty="0" sz="1550" spc="125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Web,</a:t>
            </a:r>
            <a:r>
              <a:rPr dirty="0" sz="1550" spc="45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Prints,</a:t>
            </a:r>
            <a:r>
              <a:rPr dirty="0" sz="1550" spc="150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GST</a:t>
            </a:r>
            <a:r>
              <a:rPr dirty="0" sz="1550" spc="105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registration,</a:t>
            </a:r>
            <a:r>
              <a:rPr dirty="0" sz="1550" spc="275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and</a:t>
            </a:r>
            <a:r>
              <a:rPr dirty="0" sz="1550" spc="45">
                <a:solidFill>
                  <a:srgbClr val="000000"/>
                </a:solidFill>
              </a:rPr>
              <a:t> </a:t>
            </a:r>
            <a:r>
              <a:rPr dirty="0" sz="1550">
                <a:solidFill>
                  <a:srgbClr val="000000"/>
                </a:solidFill>
              </a:rPr>
              <a:t>Company</a:t>
            </a:r>
            <a:r>
              <a:rPr dirty="0" sz="1550" spc="190">
                <a:solidFill>
                  <a:srgbClr val="000000"/>
                </a:solidFill>
              </a:rPr>
              <a:t> </a:t>
            </a:r>
            <a:r>
              <a:rPr dirty="0" sz="1550" spc="-10">
                <a:solidFill>
                  <a:srgbClr val="000000"/>
                </a:solidFill>
              </a:rPr>
              <a:t>Formation.</a:t>
            </a:r>
            <a:endParaRPr sz="1550"/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550"/>
          </a:p>
          <a:p>
            <a:pPr marL="31750">
              <a:lnSpc>
                <a:spcPct val="100000"/>
              </a:lnSpc>
            </a:pPr>
            <a:r>
              <a:rPr dirty="0" sz="1600" spc="65">
                <a:solidFill>
                  <a:srgbClr val="429390"/>
                </a:solidFill>
              </a:rPr>
              <a:t>Customer</a:t>
            </a:r>
            <a:r>
              <a:rPr dirty="0" sz="1600" spc="105">
                <a:solidFill>
                  <a:srgbClr val="429390"/>
                </a:solidFill>
              </a:rPr>
              <a:t> </a:t>
            </a:r>
            <a:r>
              <a:rPr dirty="0" sz="1600" spc="70">
                <a:solidFill>
                  <a:srgbClr val="3B8277"/>
                </a:solidFill>
              </a:rPr>
              <a:t>Support</a:t>
            </a:r>
            <a:r>
              <a:rPr dirty="0" sz="1600" spc="120">
                <a:solidFill>
                  <a:srgbClr val="3B8277"/>
                </a:solidFill>
              </a:rPr>
              <a:t> </a:t>
            </a:r>
            <a:r>
              <a:rPr dirty="0" sz="1600">
                <a:solidFill>
                  <a:srgbClr val="417E74"/>
                </a:solidFill>
              </a:rPr>
              <a:t>-</a:t>
            </a:r>
            <a:r>
              <a:rPr dirty="0" sz="1600" spc="-15">
                <a:solidFill>
                  <a:srgbClr val="417E74"/>
                </a:solidFill>
              </a:rPr>
              <a:t> </a:t>
            </a:r>
            <a:r>
              <a:rPr dirty="0" sz="1600" spc="-50">
                <a:solidFill>
                  <a:srgbClr val="000000"/>
                </a:solidFill>
              </a:rPr>
              <a:t>We</a:t>
            </a:r>
            <a:r>
              <a:rPr dirty="0" sz="1600" spc="-45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provide</a:t>
            </a:r>
            <a:r>
              <a:rPr dirty="0" sz="1600" spc="5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full</a:t>
            </a:r>
            <a:r>
              <a:rPr dirty="0" sz="1600" spc="-60">
                <a:solidFill>
                  <a:srgbClr val="000000"/>
                </a:solidFill>
              </a:rPr>
              <a:t> </a:t>
            </a:r>
            <a:r>
              <a:rPr dirty="0" sz="1600" spc="-10">
                <a:solidFill>
                  <a:srgbClr val="000000"/>
                </a:solidFill>
              </a:rPr>
              <a:t>customer</a:t>
            </a:r>
            <a:r>
              <a:rPr dirty="0" sz="1600" spc="60">
                <a:solidFill>
                  <a:srgbClr val="000000"/>
                </a:solidFill>
              </a:rPr>
              <a:t> </a:t>
            </a:r>
            <a:r>
              <a:rPr dirty="0" sz="1600" spc="-10">
                <a:solidFill>
                  <a:srgbClr val="000000"/>
                </a:solidFill>
              </a:rPr>
              <a:t>support</a:t>
            </a:r>
            <a:r>
              <a:rPr dirty="0" sz="1600" spc="75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for</a:t>
            </a:r>
            <a:r>
              <a:rPr dirty="0" sz="1600" spc="-45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1</a:t>
            </a:r>
            <a:r>
              <a:rPr dirty="0" sz="1600" spc="-70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year</a:t>
            </a:r>
            <a:r>
              <a:rPr dirty="0" sz="1600" spc="-20">
                <a:solidFill>
                  <a:srgbClr val="000000"/>
                </a:solidFill>
              </a:rPr>
              <a:t> </a:t>
            </a:r>
            <a:r>
              <a:rPr dirty="0" sz="1600">
                <a:solidFill>
                  <a:srgbClr val="000000"/>
                </a:solidFill>
              </a:rPr>
              <a:t>over</a:t>
            </a:r>
            <a:r>
              <a:rPr dirty="0" sz="1600" spc="-10">
                <a:solidFill>
                  <a:srgbClr val="000000"/>
                </a:solidFill>
              </a:rPr>
              <a:t> E-</a:t>
            </a:r>
            <a:r>
              <a:rPr dirty="0" sz="1600" spc="-20">
                <a:solidFill>
                  <a:srgbClr val="000000"/>
                </a:solidFill>
              </a:rPr>
              <a:t>mail</a:t>
            </a:r>
            <a:endParaRPr sz="1600"/>
          </a:p>
          <a:p>
            <a:pPr marL="33020">
              <a:lnSpc>
                <a:spcPct val="100000"/>
              </a:lnSpc>
              <a:spcBef>
                <a:spcPts val="25"/>
              </a:spcBef>
            </a:pPr>
            <a:r>
              <a:rPr dirty="0" sz="1550">
                <a:solidFill>
                  <a:srgbClr val="000000"/>
                </a:solidFill>
              </a:rPr>
              <a:t>or</a:t>
            </a:r>
            <a:r>
              <a:rPr dirty="0" sz="1550" spc="-5">
                <a:solidFill>
                  <a:srgbClr val="000000"/>
                </a:solidFill>
              </a:rPr>
              <a:t> </a:t>
            </a:r>
            <a:r>
              <a:rPr dirty="0" sz="1550" spc="-10">
                <a:solidFill>
                  <a:srgbClr val="000000"/>
                </a:solidFill>
              </a:rPr>
              <a:t>Phone.</a:t>
            </a:r>
            <a:endParaRPr sz="1550"/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>
                <a:solidFill>
                  <a:srgbClr val="498989"/>
                </a:solidFill>
              </a:rPr>
              <a:t>Bank</a:t>
            </a:r>
            <a:r>
              <a:rPr dirty="0" spc="180">
                <a:solidFill>
                  <a:srgbClr val="498989"/>
                </a:solidFill>
              </a:rPr>
              <a:t> </a:t>
            </a:r>
            <a:r>
              <a:rPr dirty="0">
                <a:solidFill>
                  <a:srgbClr val="4B9790"/>
                </a:solidFill>
              </a:rPr>
              <a:t>Details</a:t>
            </a:r>
            <a:r>
              <a:rPr dirty="0" spc="245">
                <a:solidFill>
                  <a:srgbClr val="4B9790"/>
                </a:solidFill>
              </a:rPr>
              <a:t> </a:t>
            </a:r>
            <a:r>
              <a:rPr dirty="0">
                <a:solidFill>
                  <a:srgbClr val="498580"/>
                </a:solidFill>
              </a:rPr>
              <a:t>for</a:t>
            </a:r>
            <a:r>
              <a:rPr dirty="0" spc="145">
                <a:solidFill>
                  <a:srgbClr val="498580"/>
                </a:solidFill>
              </a:rPr>
              <a:t> </a:t>
            </a:r>
            <a:r>
              <a:rPr dirty="0" spc="-10">
                <a:solidFill>
                  <a:srgbClr val="4B9090"/>
                </a:solidFill>
              </a:rPr>
              <a:t>payment</a:t>
            </a:r>
          </a:p>
          <a:p>
            <a:pPr marL="13970" marR="4623435">
              <a:lnSpc>
                <a:spcPct val="95200"/>
              </a:lnSpc>
              <a:spcBef>
                <a:spcPts val="1060"/>
              </a:spcBef>
            </a:pPr>
            <a:r>
              <a:rPr dirty="0" sz="1450">
                <a:solidFill>
                  <a:srgbClr val="000000"/>
                </a:solidFill>
              </a:rPr>
              <a:t>Name:</a:t>
            </a:r>
            <a:r>
              <a:rPr dirty="0" sz="1450" spc="20">
                <a:solidFill>
                  <a:srgbClr val="000000"/>
                </a:solidFill>
              </a:rPr>
              <a:t> </a:t>
            </a:r>
            <a:r>
              <a:rPr dirty="0" sz="1450">
                <a:solidFill>
                  <a:srgbClr val="000000"/>
                </a:solidFill>
              </a:rPr>
              <a:t>Arvian</a:t>
            </a:r>
            <a:r>
              <a:rPr dirty="0" sz="1450" spc="-30">
                <a:solidFill>
                  <a:srgbClr val="000000"/>
                </a:solidFill>
              </a:rPr>
              <a:t> </a:t>
            </a:r>
            <a:r>
              <a:rPr dirty="0" sz="1450" spc="-10">
                <a:solidFill>
                  <a:srgbClr val="000000"/>
                </a:solidFill>
              </a:rPr>
              <a:t>Coworking </a:t>
            </a:r>
            <a:r>
              <a:rPr dirty="0" sz="1450">
                <a:solidFill>
                  <a:srgbClr val="000000"/>
                </a:solidFill>
              </a:rPr>
              <a:t>Bank</a:t>
            </a:r>
            <a:r>
              <a:rPr dirty="0" sz="1450" spc="35">
                <a:solidFill>
                  <a:srgbClr val="000000"/>
                </a:solidFill>
              </a:rPr>
              <a:t> </a:t>
            </a:r>
            <a:r>
              <a:rPr dirty="0" sz="1450" spc="-10">
                <a:solidFill>
                  <a:srgbClr val="000000"/>
                </a:solidFill>
              </a:rPr>
              <a:t>Name:</a:t>
            </a:r>
            <a:r>
              <a:rPr dirty="0" sz="1450" spc="-20">
                <a:solidFill>
                  <a:srgbClr val="000000"/>
                </a:solidFill>
              </a:rPr>
              <a:t> </a:t>
            </a:r>
            <a:r>
              <a:rPr dirty="0" sz="1450">
                <a:solidFill>
                  <a:srgbClr val="000000"/>
                </a:solidFill>
              </a:rPr>
              <a:t>ICICI</a:t>
            </a:r>
            <a:r>
              <a:rPr dirty="0" sz="1450" spc="-55">
                <a:solidFill>
                  <a:srgbClr val="000000"/>
                </a:solidFill>
              </a:rPr>
              <a:t> </a:t>
            </a:r>
            <a:r>
              <a:rPr dirty="0" sz="1450" spc="-20">
                <a:solidFill>
                  <a:srgbClr val="000000"/>
                </a:solidFill>
              </a:rPr>
              <a:t>Bank </a:t>
            </a:r>
            <a:r>
              <a:rPr dirty="0" sz="1450">
                <a:solidFill>
                  <a:srgbClr val="000000"/>
                </a:solidFill>
              </a:rPr>
              <a:t>Account</a:t>
            </a:r>
            <a:r>
              <a:rPr dirty="0" sz="1450" spc="-30">
                <a:solidFill>
                  <a:srgbClr val="000000"/>
                </a:solidFill>
              </a:rPr>
              <a:t> </a:t>
            </a:r>
            <a:r>
              <a:rPr dirty="0" sz="1450">
                <a:solidFill>
                  <a:srgbClr val="000000"/>
                </a:solidFill>
              </a:rPr>
              <a:t>No:</a:t>
            </a:r>
            <a:r>
              <a:rPr dirty="0" sz="1450" spc="-80">
                <a:solidFill>
                  <a:srgbClr val="000000"/>
                </a:solidFill>
              </a:rPr>
              <a:t> </a:t>
            </a:r>
            <a:r>
              <a:rPr dirty="0" sz="1450" spc="-25">
                <a:solidFill>
                  <a:srgbClr val="000000"/>
                </a:solidFill>
              </a:rPr>
              <a:t>678505601694 </a:t>
            </a:r>
            <a:r>
              <a:rPr dirty="0" sz="1450">
                <a:solidFill>
                  <a:srgbClr val="000000"/>
                </a:solidFill>
              </a:rPr>
              <a:t>IFSC</a:t>
            </a:r>
            <a:r>
              <a:rPr dirty="0" sz="1450" spc="-15">
                <a:solidFill>
                  <a:srgbClr val="000000"/>
                </a:solidFill>
              </a:rPr>
              <a:t> </a:t>
            </a:r>
            <a:r>
              <a:rPr dirty="0" sz="1450" spc="-10">
                <a:solidFill>
                  <a:srgbClr val="000000"/>
                </a:solidFill>
              </a:rPr>
              <a:t>Code:</a:t>
            </a:r>
            <a:r>
              <a:rPr dirty="0" sz="1450" spc="-60">
                <a:solidFill>
                  <a:srgbClr val="000000"/>
                </a:solidFill>
              </a:rPr>
              <a:t> </a:t>
            </a:r>
            <a:r>
              <a:rPr dirty="0" sz="1450" spc="-10">
                <a:solidFill>
                  <a:srgbClr val="000000"/>
                </a:solidFill>
              </a:rPr>
              <a:t>ICIC0006785</a:t>
            </a:r>
            <a:endParaRPr sz="1450"/>
          </a:p>
          <a:p>
            <a:pPr marL="13970">
              <a:lnSpc>
                <a:spcPts val="1510"/>
              </a:lnSpc>
            </a:pPr>
            <a:r>
              <a:rPr dirty="0" sz="1450">
                <a:solidFill>
                  <a:srgbClr val="000000"/>
                </a:solidFill>
              </a:rPr>
              <a:t>Branch</a:t>
            </a:r>
            <a:r>
              <a:rPr dirty="0" sz="1450" spc="-35">
                <a:solidFill>
                  <a:srgbClr val="000000"/>
                </a:solidFill>
              </a:rPr>
              <a:t> </a:t>
            </a:r>
            <a:r>
              <a:rPr dirty="0" sz="1450">
                <a:solidFill>
                  <a:srgbClr val="000000"/>
                </a:solidFill>
              </a:rPr>
              <a:t>Name:</a:t>
            </a:r>
            <a:r>
              <a:rPr dirty="0" sz="1450" spc="-30">
                <a:solidFill>
                  <a:srgbClr val="000000"/>
                </a:solidFill>
              </a:rPr>
              <a:t> </a:t>
            </a:r>
            <a:r>
              <a:rPr dirty="0" sz="1450">
                <a:solidFill>
                  <a:srgbClr val="000000"/>
                </a:solidFill>
              </a:rPr>
              <a:t>JAIPUR</a:t>
            </a:r>
            <a:r>
              <a:rPr dirty="0" sz="1450" spc="-5">
                <a:solidFill>
                  <a:srgbClr val="000000"/>
                </a:solidFill>
              </a:rPr>
              <a:t> </a:t>
            </a:r>
            <a:r>
              <a:rPr dirty="0" sz="1450">
                <a:solidFill>
                  <a:srgbClr val="000000"/>
                </a:solidFill>
              </a:rPr>
              <a:t>TPS</a:t>
            </a:r>
            <a:r>
              <a:rPr dirty="0" sz="1450" spc="-55">
                <a:solidFill>
                  <a:srgbClr val="000000"/>
                </a:solidFill>
              </a:rPr>
              <a:t> </a:t>
            </a:r>
            <a:r>
              <a:rPr dirty="0" sz="1450" spc="-10">
                <a:solidFill>
                  <a:srgbClr val="000000"/>
                </a:solidFill>
              </a:rPr>
              <a:t>MANSAROVAR</a:t>
            </a:r>
            <a:endParaRPr sz="145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691139"/>
            <a:ext cx="7550405" cy="80486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0172813"/>
            <a:ext cx="7550405" cy="518281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7904571"/>
            <a:ext cx="7550784" cy="24765"/>
            <a:chOff x="0" y="7904571"/>
            <a:chExt cx="7550784" cy="24765"/>
          </a:xfrm>
        </p:grpSpPr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7904571"/>
              <a:ext cx="7550405" cy="24389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6092" y="7910668"/>
              <a:ext cx="7544434" cy="18415"/>
            </a:xfrm>
            <a:custGeom>
              <a:avLst/>
              <a:gdLst/>
              <a:ahLst/>
              <a:cxnLst/>
              <a:rect l="l" t="t" r="r" b="b"/>
              <a:pathLst>
                <a:path w="7544434" h="18415">
                  <a:moveTo>
                    <a:pt x="0" y="0"/>
                  </a:moveTo>
                  <a:lnTo>
                    <a:pt x="7544312" y="0"/>
                  </a:lnTo>
                  <a:lnTo>
                    <a:pt x="7544312" y="18292"/>
                  </a:lnTo>
                  <a:lnTo>
                    <a:pt x="0" y="182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4901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0" y="6752157"/>
            <a:ext cx="7550784" cy="31115"/>
            <a:chOff x="0" y="6752157"/>
            <a:chExt cx="7550784" cy="31115"/>
          </a:xfrm>
        </p:grpSpPr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6752157"/>
              <a:ext cx="7550405" cy="30487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6092" y="6758255"/>
              <a:ext cx="7544434" cy="24765"/>
            </a:xfrm>
            <a:custGeom>
              <a:avLst/>
              <a:gdLst/>
              <a:ahLst/>
              <a:cxnLst/>
              <a:rect l="l" t="t" r="r" b="b"/>
              <a:pathLst>
                <a:path w="7544434" h="24765">
                  <a:moveTo>
                    <a:pt x="0" y="0"/>
                  </a:moveTo>
                  <a:lnTo>
                    <a:pt x="7544312" y="0"/>
                  </a:lnTo>
                  <a:lnTo>
                    <a:pt x="7544312" y="24389"/>
                  </a:lnTo>
                  <a:lnTo>
                    <a:pt x="0" y="24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D621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 descr=""/>
          <p:cNvGrpSpPr/>
          <p:nvPr/>
        </p:nvGrpSpPr>
        <p:grpSpPr>
          <a:xfrm>
            <a:off x="0" y="6496065"/>
            <a:ext cx="7550784" cy="55244"/>
            <a:chOff x="0" y="6496065"/>
            <a:chExt cx="7550784" cy="55244"/>
          </a:xfrm>
        </p:grpSpPr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6496065"/>
              <a:ext cx="7550405" cy="54876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6092" y="6502162"/>
              <a:ext cx="7544434" cy="48895"/>
            </a:xfrm>
            <a:custGeom>
              <a:avLst/>
              <a:gdLst/>
              <a:ahLst/>
              <a:cxnLst/>
              <a:rect l="l" t="t" r="r" b="b"/>
              <a:pathLst>
                <a:path w="7544434" h="48895">
                  <a:moveTo>
                    <a:pt x="0" y="0"/>
                  </a:moveTo>
                  <a:lnTo>
                    <a:pt x="7544312" y="0"/>
                  </a:lnTo>
                  <a:lnTo>
                    <a:pt x="7544312" y="48779"/>
                  </a:lnTo>
                  <a:lnTo>
                    <a:pt x="0" y="487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B5900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3" name="object 13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065849" y="6398506"/>
            <a:ext cx="1633178" cy="36584"/>
          </a:xfrm>
          <a:prstGeom prst="rect">
            <a:avLst/>
          </a:prstGeom>
        </p:spPr>
      </p:pic>
      <p:grpSp>
        <p:nvGrpSpPr>
          <p:cNvPr id="14" name="object 14" descr=""/>
          <p:cNvGrpSpPr/>
          <p:nvPr/>
        </p:nvGrpSpPr>
        <p:grpSpPr>
          <a:xfrm>
            <a:off x="6092" y="6386311"/>
            <a:ext cx="7544434" cy="61594"/>
            <a:chOff x="6092" y="6386311"/>
            <a:chExt cx="7544434" cy="61594"/>
          </a:xfrm>
        </p:grpSpPr>
        <p:pic>
          <p:nvPicPr>
            <p:cNvPr id="15" name="object 15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857471" y="6386311"/>
              <a:ext cx="1633178" cy="48779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6092" y="6392408"/>
              <a:ext cx="7544434" cy="55244"/>
            </a:xfrm>
            <a:custGeom>
              <a:avLst/>
              <a:gdLst/>
              <a:ahLst/>
              <a:cxnLst/>
              <a:rect l="l" t="t" r="r" b="b"/>
              <a:pathLst>
                <a:path w="7544434" h="55245">
                  <a:moveTo>
                    <a:pt x="0" y="0"/>
                  </a:moveTo>
                  <a:lnTo>
                    <a:pt x="7544312" y="0"/>
                  </a:lnTo>
                  <a:lnTo>
                    <a:pt x="7544312" y="54876"/>
                  </a:lnTo>
                  <a:lnTo>
                    <a:pt x="0" y="548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5B07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7" name="object 17" descr=""/>
          <p:cNvGrpSpPr/>
          <p:nvPr/>
        </p:nvGrpSpPr>
        <p:grpSpPr>
          <a:xfrm>
            <a:off x="0" y="6154609"/>
            <a:ext cx="7550784" cy="31115"/>
            <a:chOff x="0" y="6154609"/>
            <a:chExt cx="7550784" cy="31115"/>
          </a:xfrm>
        </p:grpSpPr>
        <p:pic>
          <p:nvPicPr>
            <p:cNvPr id="18" name="object 18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0" y="6154609"/>
              <a:ext cx="7550405" cy="30487"/>
            </a:xfrm>
            <a:prstGeom prst="rect">
              <a:avLst/>
            </a:prstGeom>
          </p:spPr>
        </p:pic>
        <p:sp>
          <p:nvSpPr>
            <p:cNvPr id="19" name="object 19" descr=""/>
            <p:cNvSpPr/>
            <p:nvPr/>
          </p:nvSpPr>
          <p:spPr>
            <a:xfrm>
              <a:off x="6092" y="6160707"/>
              <a:ext cx="7544434" cy="24765"/>
            </a:xfrm>
            <a:custGeom>
              <a:avLst/>
              <a:gdLst/>
              <a:ahLst/>
              <a:cxnLst/>
              <a:rect l="l" t="t" r="r" b="b"/>
              <a:pathLst>
                <a:path w="7544434" h="24764">
                  <a:moveTo>
                    <a:pt x="0" y="0"/>
                  </a:moveTo>
                  <a:lnTo>
                    <a:pt x="7544312" y="0"/>
                  </a:lnTo>
                  <a:lnTo>
                    <a:pt x="7544312" y="24389"/>
                  </a:lnTo>
                  <a:lnTo>
                    <a:pt x="0" y="24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6713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0" name="object 20" descr=""/>
          <p:cNvGrpSpPr/>
          <p:nvPr/>
        </p:nvGrpSpPr>
        <p:grpSpPr>
          <a:xfrm>
            <a:off x="0" y="6020466"/>
            <a:ext cx="7550784" cy="24765"/>
            <a:chOff x="0" y="6020466"/>
            <a:chExt cx="7550784" cy="24765"/>
          </a:xfrm>
        </p:grpSpPr>
        <p:pic>
          <p:nvPicPr>
            <p:cNvPr id="21" name="object 21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0" y="6020466"/>
              <a:ext cx="7550405" cy="24389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6092" y="6026563"/>
              <a:ext cx="7544434" cy="18415"/>
            </a:xfrm>
            <a:custGeom>
              <a:avLst/>
              <a:gdLst/>
              <a:ahLst/>
              <a:cxnLst/>
              <a:rect l="l" t="t" r="r" b="b"/>
              <a:pathLst>
                <a:path w="7544434" h="18414">
                  <a:moveTo>
                    <a:pt x="0" y="0"/>
                  </a:moveTo>
                  <a:lnTo>
                    <a:pt x="7544312" y="0"/>
                  </a:lnTo>
                  <a:lnTo>
                    <a:pt x="7544312" y="18292"/>
                  </a:lnTo>
                  <a:lnTo>
                    <a:pt x="0" y="182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D5703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3" name="object 23" descr=""/>
          <p:cNvGrpSpPr/>
          <p:nvPr/>
        </p:nvGrpSpPr>
        <p:grpSpPr>
          <a:xfrm>
            <a:off x="0" y="5532671"/>
            <a:ext cx="7550784" cy="31115"/>
            <a:chOff x="0" y="5532671"/>
            <a:chExt cx="7550784" cy="31115"/>
          </a:xfrm>
        </p:grpSpPr>
        <p:pic>
          <p:nvPicPr>
            <p:cNvPr id="24" name="object 24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0" y="5532671"/>
              <a:ext cx="7550405" cy="30487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6092" y="5538769"/>
              <a:ext cx="7544434" cy="24765"/>
            </a:xfrm>
            <a:custGeom>
              <a:avLst/>
              <a:gdLst/>
              <a:ahLst/>
              <a:cxnLst/>
              <a:rect l="l" t="t" r="r" b="b"/>
              <a:pathLst>
                <a:path w="7544434" h="24764">
                  <a:moveTo>
                    <a:pt x="0" y="0"/>
                  </a:moveTo>
                  <a:lnTo>
                    <a:pt x="7544312" y="0"/>
                  </a:lnTo>
                  <a:lnTo>
                    <a:pt x="7544312" y="24389"/>
                  </a:lnTo>
                  <a:lnTo>
                    <a:pt x="0" y="24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B5903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6" name="object 26" descr=""/>
          <p:cNvGrpSpPr/>
          <p:nvPr/>
        </p:nvGrpSpPr>
        <p:grpSpPr>
          <a:xfrm>
            <a:off x="0" y="5429015"/>
            <a:ext cx="7550784" cy="31115"/>
            <a:chOff x="0" y="5429015"/>
            <a:chExt cx="7550784" cy="31115"/>
          </a:xfrm>
        </p:grpSpPr>
        <p:pic>
          <p:nvPicPr>
            <p:cNvPr id="27" name="object 27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0" y="5429015"/>
              <a:ext cx="7550405" cy="30487"/>
            </a:xfrm>
            <a:prstGeom prst="rect">
              <a:avLst/>
            </a:prstGeom>
          </p:spPr>
        </p:pic>
        <p:sp>
          <p:nvSpPr>
            <p:cNvPr id="28" name="object 28" descr=""/>
            <p:cNvSpPr/>
            <p:nvPr/>
          </p:nvSpPr>
          <p:spPr>
            <a:xfrm>
              <a:off x="6092" y="5435112"/>
              <a:ext cx="7544434" cy="24765"/>
            </a:xfrm>
            <a:custGeom>
              <a:avLst/>
              <a:gdLst/>
              <a:ahLst/>
              <a:cxnLst/>
              <a:rect l="l" t="t" r="r" b="b"/>
              <a:pathLst>
                <a:path w="7544434" h="24764">
                  <a:moveTo>
                    <a:pt x="0" y="0"/>
                  </a:moveTo>
                  <a:lnTo>
                    <a:pt x="7544312" y="0"/>
                  </a:lnTo>
                  <a:lnTo>
                    <a:pt x="7544312" y="24389"/>
                  </a:lnTo>
                  <a:lnTo>
                    <a:pt x="0" y="24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8620C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9" name="object 29" descr=""/>
          <p:cNvGrpSpPr/>
          <p:nvPr/>
        </p:nvGrpSpPr>
        <p:grpSpPr>
          <a:xfrm>
            <a:off x="0" y="5294871"/>
            <a:ext cx="7550784" cy="31115"/>
            <a:chOff x="0" y="5294871"/>
            <a:chExt cx="7550784" cy="31115"/>
          </a:xfrm>
        </p:grpSpPr>
        <p:pic>
          <p:nvPicPr>
            <p:cNvPr id="30" name="object 30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0" y="5294871"/>
              <a:ext cx="7550405" cy="30487"/>
            </a:xfrm>
            <a:prstGeom prst="rect">
              <a:avLst/>
            </a:prstGeom>
          </p:spPr>
        </p:pic>
        <p:sp>
          <p:nvSpPr>
            <p:cNvPr id="31" name="object 31" descr=""/>
            <p:cNvSpPr/>
            <p:nvPr/>
          </p:nvSpPr>
          <p:spPr>
            <a:xfrm>
              <a:off x="6092" y="5300969"/>
              <a:ext cx="7544434" cy="24765"/>
            </a:xfrm>
            <a:custGeom>
              <a:avLst/>
              <a:gdLst/>
              <a:ahLst/>
              <a:cxnLst/>
              <a:rect l="l" t="t" r="r" b="b"/>
              <a:pathLst>
                <a:path w="7544434" h="24764">
                  <a:moveTo>
                    <a:pt x="0" y="0"/>
                  </a:moveTo>
                  <a:lnTo>
                    <a:pt x="7544312" y="0"/>
                  </a:lnTo>
                  <a:lnTo>
                    <a:pt x="7544312" y="24389"/>
                  </a:lnTo>
                  <a:lnTo>
                    <a:pt x="0" y="24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6005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2" name="object 32" descr=""/>
          <p:cNvGrpSpPr/>
          <p:nvPr/>
        </p:nvGrpSpPr>
        <p:grpSpPr>
          <a:xfrm>
            <a:off x="0" y="4959514"/>
            <a:ext cx="7550784" cy="24765"/>
            <a:chOff x="0" y="4959514"/>
            <a:chExt cx="7550784" cy="24765"/>
          </a:xfrm>
        </p:grpSpPr>
        <p:pic>
          <p:nvPicPr>
            <p:cNvPr id="33" name="object 33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0" y="4959514"/>
              <a:ext cx="7550405" cy="24389"/>
            </a:xfrm>
            <a:prstGeom prst="rect">
              <a:avLst/>
            </a:prstGeom>
          </p:spPr>
        </p:pic>
        <p:sp>
          <p:nvSpPr>
            <p:cNvPr id="34" name="object 34" descr=""/>
            <p:cNvSpPr/>
            <p:nvPr/>
          </p:nvSpPr>
          <p:spPr>
            <a:xfrm>
              <a:off x="6092" y="4965611"/>
              <a:ext cx="7544434" cy="18415"/>
            </a:xfrm>
            <a:custGeom>
              <a:avLst/>
              <a:gdLst/>
              <a:ahLst/>
              <a:cxnLst/>
              <a:rect l="l" t="t" r="r" b="b"/>
              <a:pathLst>
                <a:path w="7544434" h="18414">
                  <a:moveTo>
                    <a:pt x="0" y="0"/>
                  </a:moveTo>
                  <a:lnTo>
                    <a:pt x="7544312" y="0"/>
                  </a:lnTo>
                  <a:lnTo>
                    <a:pt x="7544312" y="18292"/>
                  </a:lnTo>
                  <a:lnTo>
                    <a:pt x="0" y="182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5611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5" name="object 35" descr=""/>
          <p:cNvGrpSpPr/>
          <p:nvPr/>
        </p:nvGrpSpPr>
        <p:grpSpPr>
          <a:xfrm>
            <a:off x="0" y="4886344"/>
            <a:ext cx="7550784" cy="24765"/>
            <a:chOff x="0" y="4886344"/>
            <a:chExt cx="7550784" cy="24765"/>
          </a:xfrm>
        </p:grpSpPr>
        <p:pic>
          <p:nvPicPr>
            <p:cNvPr id="36" name="object 36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0" y="4886344"/>
              <a:ext cx="7550405" cy="24389"/>
            </a:xfrm>
            <a:prstGeom prst="rect">
              <a:avLst/>
            </a:prstGeom>
          </p:spPr>
        </p:pic>
        <p:sp>
          <p:nvSpPr>
            <p:cNvPr id="37" name="object 37" descr=""/>
            <p:cNvSpPr/>
            <p:nvPr/>
          </p:nvSpPr>
          <p:spPr>
            <a:xfrm>
              <a:off x="6092" y="4892442"/>
              <a:ext cx="7544434" cy="18415"/>
            </a:xfrm>
            <a:custGeom>
              <a:avLst/>
              <a:gdLst/>
              <a:ahLst/>
              <a:cxnLst/>
              <a:rect l="l" t="t" r="r" b="b"/>
              <a:pathLst>
                <a:path w="7544434" h="18414">
                  <a:moveTo>
                    <a:pt x="0" y="0"/>
                  </a:moveTo>
                  <a:lnTo>
                    <a:pt x="7544312" y="0"/>
                  </a:lnTo>
                  <a:lnTo>
                    <a:pt x="7544312" y="18292"/>
                  </a:lnTo>
                  <a:lnTo>
                    <a:pt x="0" y="182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5E1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8" name="object 38" descr=""/>
          <p:cNvGrpSpPr/>
          <p:nvPr/>
        </p:nvGrpSpPr>
        <p:grpSpPr>
          <a:xfrm>
            <a:off x="0" y="4709518"/>
            <a:ext cx="7550784" cy="24765"/>
            <a:chOff x="0" y="4709518"/>
            <a:chExt cx="7550784" cy="24765"/>
          </a:xfrm>
        </p:grpSpPr>
        <p:pic>
          <p:nvPicPr>
            <p:cNvPr id="39" name="object 39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0" y="4709518"/>
              <a:ext cx="7550405" cy="24389"/>
            </a:xfrm>
            <a:prstGeom prst="rect">
              <a:avLst/>
            </a:prstGeom>
          </p:spPr>
        </p:pic>
        <p:sp>
          <p:nvSpPr>
            <p:cNvPr id="40" name="object 40" descr=""/>
            <p:cNvSpPr/>
            <p:nvPr/>
          </p:nvSpPr>
          <p:spPr>
            <a:xfrm>
              <a:off x="6092" y="4715616"/>
              <a:ext cx="7544434" cy="18415"/>
            </a:xfrm>
            <a:custGeom>
              <a:avLst/>
              <a:gdLst/>
              <a:ahLst/>
              <a:cxnLst/>
              <a:rect l="l" t="t" r="r" b="b"/>
              <a:pathLst>
                <a:path w="7544434" h="18414">
                  <a:moveTo>
                    <a:pt x="0" y="0"/>
                  </a:moveTo>
                  <a:lnTo>
                    <a:pt x="7544312" y="0"/>
                  </a:lnTo>
                  <a:lnTo>
                    <a:pt x="7544312" y="18292"/>
                  </a:lnTo>
                  <a:lnTo>
                    <a:pt x="0" y="182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A5B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1" name="object 41" descr=""/>
          <p:cNvGrpSpPr/>
          <p:nvPr/>
        </p:nvGrpSpPr>
        <p:grpSpPr>
          <a:xfrm>
            <a:off x="0" y="4520498"/>
            <a:ext cx="7550784" cy="55244"/>
            <a:chOff x="0" y="4520498"/>
            <a:chExt cx="7550784" cy="55244"/>
          </a:xfrm>
        </p:grpSpPr>
        <p:pic>
          <p:nvPicPr>
            <p:cNvPr id="42" name="object 42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0" y="4520498"/>
              <a:ext cx="7550405" cy="54876"/>
            </a:xfrm>
            <a:prstGeom prst="rect">
              <a:avLst/>
            </a:prstGeom>
          </p:spPr>
        </p:pic>
        <p:sp>
          <p:nvSpPr>
            <p:cNvPr id="43" name="object 43" descr=""/>
            <p:cNvSpPr/>
            <p:nvPr/>
          </p:nvSpPr>
          <p:spPr>
            <a:xfrm>
              <a:off x="6092" y="4526596"/>
              <a:ext cx="7544434" cy="48895"/>
            </a:xfrm>
            <a:custGeom>
              <a:avLst/>
              <a:gdLst/>
              <a:ahLst/>
              <a:cxnLst/>
              <a:rect l="l" t="t" r="r" b="b"/>
              <a:pathLst>
                <a:path w="7544434" h="48895">
                  <a:moveTo>
                    <a:pt x="0" y="0"/>
                  </a:moveTo>
                  <a:lnTo>
                    <a:pt x="7544312" y="0"/>
                  </a:lnTo>
                  <a:lnTo>
                    <a:pt x="7544312" y="48779"/>
                  </a:lnTo>
                  <a:lnTo>
                    <a:pt x="0" y="487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771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44" name="object 44" descr="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151757" y="4221725"/>
            <a:ext cx="1633178" cy="36584"/>
          </a:xfrm>
          <a:prstGeom prst="rect">
            <a:avLst/>
          </a:prstGeom>
        </p:spPr>
      </p:pic>
      <p:grpSp>
        <p:nvGrpSpPr>
          <p:cNvPr id="45" name="object 45" descr=""/>
          <p:cNvGrpSpPr/>
          <p:nvPr/>
        </p:nvGrpSpPr>
        <p:grpSpPr>
          <a:xfrm>
            <a:off x="6092" y="4044899"/>
            <a:ext cx="7544434" cy="323215"/>
            <a:chOff x="6092" y="4044899"/>
            <a:chExt cx="7544434" cy="323215"/>
          </a:xfrm>
        </p:grpSpPr>
        <p:pic>
          <p:nvPicPr>
            <p:cNvPr id="46" name="object 46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601526" y="4209531"/>
              <a:ext cx="1633178" cy="134143"/>
            </a:xfrm>
            <a:prstGeom prst="rect">
              <a:avLst/>
            </a:prstGeom>
          </p:spPr>
        </p:pic>
        <p:sp>
          <p:nvSpPr>
            <p:cNvPr id="47" name="object 47" descr=""/>
            <p:cNvSpPr/>
            <p:nvPr/>
          </p:nvSpPr>
          <p:spPr>
            <a:xfrm>
              <a:off x="6092" y="4215627"/>
              <a:ext cx="7544434" cy="153035"/>
            </a:xfrm>
            <a:custGeom>
              <a:avLst/>
              <a:gdLst/>
              <a:ahLst/>
              <a:cxnLst/>
              <a:rect l="l" t="t" r="r" b="b"/>
              <a:pathLst>
                <a:path w="7544434" h="153035">
                  <a:moveTo>
                    <a:pt x="0" y="0"/>
                  </a:moveTo>
                  <a:lnTo>
                    <a:pt x="7544312" y="0"/>
                  </a:lnTo>
                  <a:lnTo>
                    <a:pt x="7544312" y="152435"/>
                  </a:lnTo>
                  <a:lnTo>
                    <a:pt x="0" y="1524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6008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8" name="object 48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249259" y="4057095"/>
              <a:ext cx="1633179" cy="128045"/>
            </a:xfrm>
            <a:prstGeom prst="rect">
              <a:avLst/>
            </a:prstGeom>
          </p:spPr>
        </p:pic>
        <p:pic>
          <p:nvPicPr>
            <p:cNvPr id="49" name="object 49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845282" y="4044899"/>
              <a:ext cx="1657554" cy="140240"/>
            </a:xfrm>
            <a:prstGeom prst="rect">
              <a:avLst/>
            </a:prstGeom>
          </p:spPr>
        </p:pic>
        <p:sp>
          <p:nvSpPr>
            <p:cNvPr id="50" name="object 50" descr=""/>
            <p:cNvSpPr/>
            <p:nvPr/>
          </p:nvSpPr>
          <p:spPr>
            <a:xfrm>
              <a:off x="6092" y="4050996"/>
              <a:ext cx="7544434" cy="134620"/>
            </a:xfrm>
            <a:custGeom>
              <a:avLst/>
              <a:gdLst/>
              <a:ahLst/>
              <a:cxnLst/>
              <a:rect l="l" t="t" r="r" b="b"/>
              <a:pathLst>
                <a:path w="7544434" h="134620">
                  <a:moveTo>
                    <a:pt x="0" y="0"/>
                  </a:moveTo>
                  <a:lnTo>
                    <a:pt x="7544312" y="0"/>
                  </a:lnTo>
                  <a:lnTo>
                    <a:pt x="7544312" y="134143"/>
                  </a:lnTo>
                  <a:lnTo>
                    <a:pt x="0" y="1341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6903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1" name="object 51" descr="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64240" y="3904659"/>
            <a:ext cx="1633178" cy="36584"/>
          </a:xfrm>
          <a:prstGeom prst="rect">
            <a:avLst/>
          </a:prstGeom>
        </p:spPr>
      </p:pic>
      <p:pic>
        <p:nvPicPr>
          <p:cNvPr id="52" name="object 52" descr="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676429" y="3807099"/>
            <a:ext cx="1633178" cy="36584"/>
          </a:xfrm>
          <a:prstGeom prst="rect">
            <a:avLst/>
          </a:prstGeom>
        </p:spPr>
      </p:pic>
      <p:grpSp>
        <p:nvGrpSpPr>
          <p:cNvPr id="53" name="object 53" descr=""/>
          <p:cNvGrpSpPr/>
          <p:nvPr/>
        </p:nvGrpSpPr>
        <p:grpSpPr>
          <a:xfrm>
            <a:off x="6092" y="3807099"/>
            <a:ext cx="7544434" cy="201295"/>
            <a:chOff x="6092" y="3807099"/>
            <a:chExt cx="7544434" cy="201295"/>
          </a:xfrm>
        </p:grpSpPr>
        <p:pic>
          <p:nvPicPr>
            <p:cNvPr id="54" name="object 54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979942" y="3807099"/>
              <a:ext cx="2279137" cy="170728"/>
            </a:xfrm>
            <a:prstGeom prst="rect">
              <a:avLst/>
            </a:prstGeom>
          </p:spPr>
        </p:pic>
        <p:sp>
          <p:nvSpPr>
            <p:cNvPr id="55" name="object 55" descr=""/>
            <p:cNvSpPr/>
            <p:nvPr/>
          </p:nvSpPr>
          <p:spPr>
            <a:xfrm>
              <a:off x="6092" y="3813198"/>
              <a:ext cx="7544434" cy="195580"/>
            </a:xfrm>
            <a:custGeom>
              <a:avLst/>
              <a:gdLst/>
              <a:ahLst/>
              <a:cxnLst/>
              <a:rect l="l" t="t" r="r" b="b"/>
              <a:pathLst>
                <a:path w="7544434" h="195579">
                  <a:moveTo>
                    <a:pt x="0" y="0"/>
                  </a:moveTo>
                  <a:lnTo>
                    <a:pt x="7544312" y="0"/>
                  </a:lnTo>
                  <a:lnTo>
                    <a:pt x="7544312" y="195117"/>
                  </a:lnTo>
                  <a:lnTo>
                    <a:pt x="0" y="1951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6B0A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6" name="object 56" descr="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2522896" y="3331500"/>
            <a:ext cx="146254" cy="103656"/>
          </a:xfrm>
          <a:prstGeom prst="rect">
            <a:avLst/>
          </a:prstGeom>
        </p:spPr>
      </p:pic>
      <p:grpSp>
        <p:nvGrpSpPr>
          <p:cNvPr id="57" name="object 57" descr=""/>
          <p:cNvGrpSpPr/>
          <p:nvPr/>
        </p:nvGrpSpPr>
        <p:grpSpPr>
          <a:xfrm>
            <a:off x="0" y="3130285"/>
            <a:ext cx="7550784" cy="311150"/>
            <a:chOff x="0" y="3130285"/>
            <a:chExt cx="7550784" cy="311150"/>
          </a:xfrm>
        </p:grpSpPr>
        <p:pic>
          <p:nvPicPr>
            <p:cNvPr id="58" name="object 58" descr="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2193823" y="3307110"/>
              <a:ext cx="36563" cy="128045"/>
            </a:xfrm>
            <a:prstGeom prst="rect">
              <a:avLst/>
            </a:prstGeom>
          </p:spPr>
        </p:pic>
        <p:sp>
          <p:nvSpPr>
            <p:cNvPr id="59" name="object 59" descr=""/>
            <p:cNvSpPr/>
            <p:nvPr/>
          </p:nvSpPr>
          <p:spPr>
            <a:xfrm>
              <a:off x="6092" y="3221747"/>
              <a:ext cx="7544434" cy="219710"/>
            </a:xfrm>
            <a:custGeom>
              <a:avLst/>
              <a:gdLst/>
              <a:ahLst/>
              <a:cxnLst/>
              <a:rect l="l" t="t" r="r" b="b"/>
              <a:pathLst>
                <a:path w="7544434" h="219710">
                  <a:moveTo>
                    <a:pt x="0" y="0"/>
                  </a:moveTo>
                  <a:lnTo>
                    <a:pt x="7544312" y="0"/>
                  </a:lnTo>
                  <a:lnTo>
                    <a:pt x="7544312" y="219507"/>
                  </a:lnTo>
                  <a:lnTo>
                    <a:pt x="0" y="2195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750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0" name="object 60" descr="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0" y="3197357"/>
              <a:ext cx="7550405" cy="91461"/>
            </a:xfrm>
            <a:prstGeom prst="rect">
              <a:avLst/>
            </a:prstGeom>
          </p:spPr>
        </p:pic>
        <p:pic>
          <p:nvPicPr>
            <p:cNvPr id="61" name="object 61" descr="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0" y="3130285"/>
              <a:ext cx="7550405" cy="164630"/>
            </a:xfrm>
            <a:prstGeom prst="rect">
              <a:avLst/>
            </a:prstGeom>
          </p:spPr>
        </p:pic>
        <p:sp>
          <p:nvSpPr>
            <p:cNvPr id="62" name="object 62" descr=""/>
            <p:cNvSpPr/>
            <p:nvPr/>
          </p:nvSpPr>
          <p:spPr>
            <a:xfrm>
              <a:off x="6092" y="3136382"/>
              <a:ext cx="7544434" cy="104139"/>
            </a:xfrm>
            <a:custGeom>
              <a:avLst/>
              <a:gdLst/>
              <a:ahLst/>
              <a:cxnLst/>
              <a:rect l="l" t="t" r="r" b="b"/>
              <a:pathLst>
                <a:path w="7544434" h="104139">
                  <a:moveTo>
                    <a:pt x="0" y="0"/>
                  </a:moveTo>
                  <a:lnTo>
                    <a:pt x="7544312" y="0"/>
                  </a:lnTo>
                  <a:lnTo>
                    <a:pt x="7544312" y="103656"/>
                  </a:lnTo>
                  <a:lnTo>
                    <a:pt x="0" y="1036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77E0C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3" name="object 63" descr=""/>
          <p:cNvGrpSpPr/>
          <p:nvPr/>
        </p:nvGrpSpPr>
        <p:grpSpPr>
          <a:xfrm>
            <a:off x="0" y="2947363"/>
            <a:ext cx="7550784" cy="122555"/>
            <a:chOff x="0" y="2947363"/>
            <a:chExt cx="7550784" cy="122555"/>
          </a:xfrm>
        </p:grpSpPr>
        <p:pic>
          <p:nvPicPr>
            <p:cNvPr id="64" name="object 64" descr="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0" y="2947363"/>
              <a:ext cx="7550405" cy="121948"/>
            </a:xfrm>
            <a:prstGeom prst="rect">
              <a:avLst/>
            </a:prstGeom>
          </p:spPr>
        </p:pic>
        <p:sp>
          <p:nvSpPr>
            <p:cNvPr id="65" name="object 65" descr=""/>
            <p:cNvSpPr/>
            <p:nvPr/>
          </p:nvSpPr>
          <p:spPr>
            <a:xfrm>
              <a:off x="6092" y="2953460"/>
              <a:ext cx="7544434" cy="116205"/>
            </a:xfrm>
            <a:custGeom>
              <a:avLst/>
              <a:gdLst/>
              <a:ahLst/>
              <a:cxnLst/>
              <a:rect l="l" t="t" r="r" b="b"/>
              <a:pathLst>
                <a:path w="7544434" h="116205">
                  <a:moveTo>
                    <a:pt x="0" y="0"/>
                  </a:moveTo>
                  <a:lnTo>
                    <a:pt x="7544312" y="0"/>
                  </a:lnTo>
                  <a:lnTo>
                    <a:pt x="7544312" y="115851"/>
                  </a:lnTo>
                  <a:lnTo>
                    <a:pt x="0" y="1158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4800C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6" name="object 66" descr=""/>
          <p:cNvGrpSpPr/>
          <p:nvPr/>
        </p:nvGrpSpPr>
        <p:grpSpPr>
          <a:xfrm>
            <a:off x="0" y="2794927"/>
            <a:ext cx="7550784" cy="92075"/>
            <a:chOff x="0" y="2794927"/>
            <a:chExt cx="7550784" cy="92075"/>
          </a:xfrm>
        </p:grpSpPr>
        <p:pic>
          <p:nvPicPr>
            <p:cNvPr id="67" name="object 67" descr="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0" y="2794927"/>
              <a:ext cx="7550405" cy="91461"/>
            </a:xfrm>
            <a:prstGeom prst="rect">
              <a:avLst/>
            </a:prstGeom>
          </p:spPr>
        </p:pic>
        <p:sp>
          <p:nvSpPr>
            <p:cNvPr id="68" name="object 68" descr=""/>
            <p:cNvSpPr/>
            <p:nvPr/>
          </p:nvSpPr>
          <p:spPr>
            <a:xfrm>
              <a:off x="6092" y="2801024"/>
              <a:ext cx="7544434" cy="85725"/>
            </a:xfrm>
            <a:custGeom>
              <a:avLst/>
              <a:gdLst/>
              <a:ahLst/>
              <a:cxnLst/>
              <a:rect l="l" t="t" r="r" b="b"/>
              <a:pathLst>
                <a:path w="7544434" h="85725">
                  <a:moveTo>
                    <a:pt x="0" y="0"/>
                  </a:moveTo>
                  <a:lnTo>
                    <a:pt x="7544312" y="0"/>
                  </a:lnTo>
                  <a:lnTo>
                    <a:pt x="7544312" y="85363"/>
                  </a:lnTo>
                  <a:lnTo>
                    <a:pt x="0" y="853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6708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9" name="object 69" descr=""/>
          <p:cNvGrpSpPr/>
          <p:nvPr/>
        </p:nvGrpSpPr>
        <p:grpSpPr>
          <a:xfrm>
            <a:off x="6092" y="2362010"/>
            <a:ext cx="7544434" cy="170815"/>
            <a:chOff x="6092" y="2362010"/>
            <a:chExt cx="7544434" cy="170815"/>
          </a:xfrm>
        </p:grpSpPr>
        <p:pic>
          <p:nvPicPr>
            <p:cNvPr id="70" name="object 70" descr="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2321795" y="2441276"/>
              <a:ext cx="97503" cy="85363"/>
            </a:xfrm>
            <a:prstGeom prst="rect">
              <a:avLst/>
            </a:prstGeom>
          </p:spPr>
        </p:pic>
        <p:sp>
          <p:nvSpPr>
            <p:cNvPr id="71" name="object 71" descr=""/>
            <p:cNvSpPr/>
            <p:nvPr/>
          </p:nvSpPr>
          <p:spPr>
            <a:xfrm>
              <a:off x="6092" y="2362010"/>
              <a:ext cx="7544434" cy="170815"/>
            </a:xfrm>
            <a:custGeom>
              <a:avLst/>
              <a:gdLst/>
              <a:ahLst/>
              <a:cxnLst/>
              <a:rect l="l" t="t" r="r" b="b"/>
              <a:pathLst>
                <a:path w="7544434" h="170814">
                  <a:moveTo>
                    <a:pt x="0" y="0"/>
                  </a:moveTo>
                  <a:lnTo>
                    <a:pt x="7544312" y="0"/>
                  </a:lnTo>
                  <a:lnTo>
                    <a:pt x="7544312" y="170727"/>
                  </a:lnTo>
                  <a:lnTo>
                    <a:pt x="0" y="1707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50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2" name="object 72" descr=""/>
          <p:cNvSpPr txBox="1"/>
          <p:nvPr/>
        </p:nvSpPr>
        <p:spPr>
          <a:xfrm rot="10800000">
            <a:off x="5185982" y="2345178"/>
            <a:ext cx="235626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25"/>
              </a:lnSpc>
            </a:pPr>
            <a:r>
              <a:rPr dirty="0" sz="1500" spc="-45">
                <a:solidFill>
                  <a:srgbClr val="CDC6A3"/>
                </a:solidFill>
                <a:latin typeface="Calibri"/>
                <a:cs typeface="Calibri"/>
              </a:rPr>
              <a:t>,e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73" name="object 73" descr=""/>
          <p:cNvGrpSpPr/>
          <p:nvPr/>
        </p:nvGrpSpPr>
        <p:grpSpPr>
          <a:xfrm>
            <a:off x="0" y="1612026"/>
            <a:ext cx="7550784" cy="256540"/>
            <a:chOff x="0" y="1612026"/>
            <a:chExt cx="7550784" cy="256540"/>
          </a:xfrm>
        </p:grpSpPr>
        <p:pic>
          <p:nvPicPr>
            <p:cNvPr id="74" name="object 74" descr="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0" y="1843728"/>
              <a:ext cx="7550405" cy="24389"/>
            </a:xfrm>
            <a:prstGeom prst="rect">
              <a:avLst/>
            </a:prstGeom>
          </p:spPr>
        </p:pic>
        <p:sp>
          <p:nvSpPr>
            <p:cNvPr id="75" name="object 75" descr=""/>
            <p:cNvSpPr/>
            <p:nvPr/>
          </p:nvSpPr>
          <p:spPr>
            <a:xfrm>
              <a:off x="6092" y="1849825"/>
              <a:ext cx="7544434" cy="18415"/>
            </a:xfrm>
            <a:custGeom>
              <a:avLst/>
              <a:gdLst/>
              <a:ahLst/>
              <a:cxnLst/>
              <a:rect l="l" t="t" r="r" b="b"/>
              <a:pathLst>
                <a:path w="7544434" h="18414">
                  <a:moveTo>
                    <a:pt x="0" y="0"/>
                  </a:moveTo>
                  <a:lnTo>
                    <a:pt x="7544312" y="0"/>
                  </a:lnTo>
                  <a:lnTo>
                    <a:pt x="7544312" y="18292"/>
                  </a:lnTo>
                  <a:lnTo>
                    <a:pt x="0" y="182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079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6" name="object 76" descr="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566737" y="1703488"/>
              <a:ext cx="1633178" cy="36584"/>
            </a:xfrm>
            <a:prstGeom prst="rect">
              <a:avLst/>
            </a:prstGeom>
          </p:spPr>
        </p:pic>
        <p:pic>
          <p:nvPicPr>
            <p:cNvPr id="77" name="object 77" descr="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3174948" y="1703487"/>
              <a:ext cx="1742870" cy="103656"/>
            </a:xfrm>
            <a:prstGeom prst="rect">
              <a:avLst/>
            </a:prstGeom>
          </p:spPr>
        </p:pic>
        <p:sp>
          <p:nvSpPr>
            <p:cNvPr id="78" name="object 78" descr=""/>
            <p:cNvSpPr/>
            <p:nvPr/>
          </p:nvSpPr>
          <p:spPr>
            <a:xfrm>
              <a:off x="6092" y="1612026"/>
              <a:ext cx="7544434" cy="195580"/>
            </a:xfrm>
            <a:custGeom>
              <a:avLst/>
              <a:gdLst/>
              <a:ahLst/>
              <a:cxnLst/>
              <a:rect l="l" t="t" r="r" b="b"/>
              <a:pathLst>
                <a:path w="7544434" h="195580">
                  <a:moveTo>
                    <a:pt x="0" y="0"/>
                  </a:moveTo>
                  <a:lnTo>
                    <a:pt x="7544312" y="0"/>
                  </a:lnTo>
                  <a:lnTo>
                    <a:pt x="7544312" y="195117"/>
                  </a:lnTo>
                  <a:lnTo>
                    <a:pt x="0" y="1951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D8508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9" name="object 79" descr=""/>
          <p:cNvGrpSpPr/>
          <p:nvPr/>
        </p:nvGrpSpPr>
        <p:grpSpPr>
          <a:xfrm>
            <a:off x="6092" y="1429103"/>
            <a:ext cx="7544434" cy="128270"/>
            <a:chOff x="6092" y="1429103"/>
            <a:chExt cx="7544434" cy="128270"/>
          </a:xfrm>
        </p:grpSpPr>
        <p:pic>
          <p:nvPicPr>
            <p:cNvPr id="80" name="object 80" descr="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298604" y="1429103"/>
              <a:ext cx="1633178" cy="36584"/>
            </a:xfrm>
            <a:prstGeom prst="rect">
              <a:avLst/>
            </a:prstGeom>
          </p:spPr>
        </p:pic>
        <p:pic>
          <p:nvPicPr>
            <p:cNvPr id="81" name="object 81" descr="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3162761" y="1429103"/>
              <a:ext cx="1633178" cy="36584"/>
            </a:xfrm>
            <a:prstGeom prst="rect">
              <a:avLst/>
            </a:prstGeom>
          </p:spPr>
        </p:pic>
        <p:sp>
          <p:nvSpPr>
            <p:cNvPr id="82" name="object 82" descr=""/>
            <p:cNvSpPr/>
            <p:nvPr/>
          </p:nvSpPr>
          <p:spPr>
            <a:xfrm>
              <a:off x="6092" y="1435200"/>
              <a:ext cx="7544434" cy="122555"/>
            </a:xfrm>
            <a:custGeom>
              <a:avLst/>
              <a:gdLst/>
              <a:ahLst/>
              <a:cxnLst/>
              <a:rect l="l" t="t" r="r" b="b"/>
              <a:pathLst>
                <a:path w="7544434" h="122555">
                  <a:moveTo>
                    <a:pt x="0" y="0"/>
                  </a:moveTo>
                  <a:lnTo>
                    <a:pt x="7544312" y="0"/>
                  </a:lnTo>
                  <a:lnTo>
                    <a:pt x="7544312" y="121948"/>
                  </a:lnTo>
                  <a:lnTo>
                    <a:pt x="0" y="1219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8A1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3" name="object 83" descr=""/>
          <p:cNvGrpSpPr/>
          <p:nvPr/>
        </p:nvGrpSpPr>
        <p:grpSpPr>
          <a:xfrm>
            <a:off x="0" y="1325447"/>
            <a:ext cx="7550784" cy="36830"/>
            <a:chOff x="0" y="1325447"/>
            <a:chExt cx="7550784" cy="36830"/>
          </a:xfrm>
        </p:grpSpPr>
        <p:pic>
          <p:nvPicPr>
            <p:cNvPr id="84" name="object 84" descr="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0" y="1325447"/>
              <a:ext cx="7550405" cy="36584"/>
            </a:xfrm>
            <a:prstGeom prst="rect">
              <a:avLst/>
            </a:prstGeom>
          </p:spPr>
        </p:pic>
        <p:sp>
          <p:nvSpPr>
            <p:cNvPr id="85" name="object 85" descr=""/>
            <p:cNvSpPr/>
            <p:nvPr/>
          </p:nvSpPr>
          <p:spPr>
            <a:xfrm>
              <a:off x="6092" y="1331544"/>
              <a:ext cx="7544434" cy="31115"/>
            </a:xfrm>
            <a:custGeom>
              <a:avLst/>
              <a:gdLst/>
              <a:ahLst/>
              <a:cxnLst/>
              <a:rect l="l" t="t" r="r" b="b"/>
              <a:pathLst>
                <a:path w="7544434" h="31115">
                  <a:moveTo>
                    <a:pt x="0" y="0"/>
                  </a:moveTo>
                  <a:lnTo>
                    <a:pt x="7544312" y="0"/>
                  </a:lnTo>
                  <a:lnTo>
                    <a:pt x="7544312" y="30487"/>
                  </a:lnTo>
                  <a:lnTo>
                    <a:pt x="0" y="304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D850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6" name="object 86" descr=""/>
          <p:cNvGrpSpPr/>
          <p:nvPr/>
        </p:nvGrpSpPr>
        <p:grpSpPr>
          <a:xfrm>
            <a:off x="6092" y="575463"/>
            <a:ext cx="7544434" cy="640715"/>
            <a:chOff x="6092" y="575463"/>
            <a:chExt cx="7544434" cy="640715"/>
          </a:xfrm>
        </p:grpSpPr>
        <p:sp>
          <p:nvSpPr>
            <p:cNvPr id="87" name="object 87" descr=""/>
            <p:cNvSpPr/>
            <p:nvPr/>
          </p:nvSpPr>
          <p:spPr>
            <a:xfrm>
              <a:off x="6092" y="837653"/>
              <a:ext cx="7544434" cy="378460"/>
            </a:xfrm>
            <a:custGeom>
              <a:avLst/>
              <a:gdLst/>
              <a:ahLst/>
              <a:cxnLst/>
              <a:rect l="l" t="t" r="r" b="b"/>
              <a:pathLst>
                <a:path w="7544434" h="378459">
                  <a:moveTo>
                    <a:pt x="0" y="0"/>
                  </a:moveTo>
                  <a:lnTo>
                    <a:pt x="7544312" y="0"/>
                  </a:lnTo>
                  <a:lnTo>
                    <a:pt x="7544312" y="378040"/>
                  </a:lnTo>
                  <a:lnTo>
                    <a:pt x="0" y="3780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7800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6092" y="575463"/>
              <a:ext cx="7544434" cy="238125"/>
            </a:xfrm>
            <a:custGeom>
              <a:avLst/>
              <a:gdLst/>
              <a:ahLst/>
              <a:cxnLst/>
              <a:rect l="l" t="t" r="r" b="b"/>
              <a:pathLst>
                <a:path w="7544434" h="238125">
                  <a:moveTo>
                    <a:pt x="0" y="0"/>
                  </a:moveTo>
                  <a:lnTo>
                    <a:pt x="7544312" y="0"/>
                  </a:lnTo>
                  <a:lnTo>
                    <a:pt x="7544312" y="237799"/>
                  </a:lnTo>
                  <a:lnTo>
                    <a:pt x="0" y="2377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2891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9" name="object 89" descr=""/>
          <p:cNvSpPr txBox="1"/>
          <p:nvPr/>
        </p:nvSpPr>
        <p:spPr>
          <a:xfrm rot="10800000">
            <a:off x="5672293" y="830400"/>
            <a:ext cx="1682720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55"/>
              </a:lnSpc>
            </a:pPr>
            <a:r>
              <a:rPr dirty="0" sz="2200" spc="100">
                <a:solidFill>
                  <a:srgbClr val="FFFFFF"/>
                </a:solidFill>
                <a:latin typeface="Courier New"/>
                <a:cs typeface="Courier New"/>
              </a:rPr>
              <a:t>;ON%NOMOO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90" name="object 90" descr=""/>
          <p:cNvSpPr txBox="1"/>
          <p:nvPr/>
        </p:nvSpPr>
        <p:spPr>
          <a:xfrm rot="10800000">
            <a:off x="6173441" y="527661"/>
            <a:ext cx="100951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600"/>
              </a:lnSpc>
            </a:pPr>
            <a:r>
              <a:rPr dirty="0" sz="2600" spc="-20">
                <a:solidFill>
                  <a:srgbClr val="FFFFFF"/>
                </a:solidFill>
                <a:latin typeface="Arial MT"/>
                <a:cs typeface="Arial MT"/>
              </a:rPr>
              <a:t>NVIAd</a:t>
            </a:r>
            <a:endParaRPr sz="2600">
              <a:latin typeface="Arial MT"/>
              <a:cs typeface="Arial MT"/>
            </a:endParaRPr>
          </a:p>
        </p:txBody>
      </p:sp>
      <p:grpSp>
        <p:nvGrpSpPr>
          <p:cNvPr id="91" name="object 91" descr=""/>
          <p:cNvGrpSpPr/>
          <p:nvPr/>
        </p:nvGrpSpPr>
        <p:grpSpPr>
          <a:xfrm>
            <a:off x="0" y="209617"/>
            <a:ext cx="7550784" cy="323215"/>
            <a:chOff x="0" y="209617"/>
            <a:chExt cx="7550784" cy="323215"/>
          </a:xfrm>
        </p:grpSpPr>
        <p:pic>
          <p:nvPicPr>
            <p:cNvPr id="92" name="object 92" descr="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0" y="477905"/>
              <a:ext cx="7550405" cy="54876"/>
            </a:xfrm>
            <a:prstGeom prst="rect">
              <a:avLst/>
            </a:prstGeom>
          </p:spPr>
        </p:pic>
        <p:sp>
          <p:nvSpPr>
            <p:cNvPr id="93" name="object 93" descr=""/>
            <p:cNvSpPr/>
            <p:nvPr/>
          </p:nvSpPr>
          <p:spPr>
            <a:xfrm>
              <a:off x="6092" y="484003"/>
              <a:ext cx="7544434" cy="48895"/>
            </a:xfrm>
            <a:custGeom>
              <a:avLst/>
              <a:gdLst/>
              <a:ahLst/>
              <a:cxnLst/>
              <a:rect l="l" t="t" r="r" b="b"/>
              <a:pathLst>
                <a:path w="7544434" h="48895">
                  <a:moveTo>
                    <a:pt x="0" y="0"/>
                  </a:moveTo>
                  <a:lnTo>
                    <a:pt x="7544312" y="0"/>
                  </a:lnTo>
                  <a:lnTo>
                    <a:pt x="7544312" y="48779"/>
                  </a:lnTo>
                  <a:lnTo>
                    <a:pt x="0" y="487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97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4" name="object 94" descr="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0" y="258397"/>
              <a:ext cx="7550405" cy="201215"/>
            </a:xfrm>
            <a:prstGeom prst="rect">
              <a:avLst/>
            </a:prstGeom>
          </p:spPr>
        </p:pic>
        <p:sp>
          <p:nvSpPr>
            <p:cNvPr id="95" name="object 95" descr=""/>
            <p:cNvSpPr/>
            <p:nvPr/>
          </p:nvSpPr>
          <p:spPr>
            <a:xfrm>
              <a:off x="6092" y="264495"/>
              <a:ext cx="7544434" cy="195580"/>
            </a:xfrm>
            <a:custGeom>
              <a:avLst/>
              <a:gdLst/>
              <a:ahLst/>
              <a:cxnLst/>
              <a:rect l="l" t="t" r="r" b="b"/>
              <a:pathLst>
                <a:path w="7544434" h="195579">
                  <a:moveTo>
                    <a:pt x="0" y="0"/>
                  </a:moveTo>
                  <a:lnTo>
                    <a:pt x="7544312" y="0"/>
                  </a:lnTo>
                  <a:lnTo>
                    <a:pt x="7544312" y="195117"/>
                  </a:lnTo>
                  <a:lnTo>
                    <a:pt x="0" y="1951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279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6" name="object 96" descr="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0" y="209617"/>
              <a:ext cx="7550405" cy="24389"/>
            </a:xfrm>
            <a:prstGeom prst="rect">
              <a:avLst/>
            </a:prstGeom>
          </p:spPr>
        </p:pic>
        <p:sp>
          <p:nvSpPr>
            <p:cNvPr id="97" name="object 97" descr=""/>
            <p:cNvSpPr/>
            <p:nvPr/>
          </p:nvSpPr>
          <p:spPr>
            <a:xfrm>
              <a:off x="6092" y="215715"/>
              <a:ext cx="7544434" cy="18415"/>
            </a:xfrm>
            <a:custGeom>
              <a:avLst/>
              <a:gdLst/>
              <a:ahLst/>
              <a:cxnLst/>
              <a:rect l="l" t="t" r="r" b="b"/>
              <a:pathLst>
                <a:path w="7544434" h="18414">
                  <a:moveTo>
                    <a:pt x="0" y="0"/>
                  </a:moveTo>
                  <a:lnTo>
                    <a:pt x="7544312" y="0"/>
                  </a:lnTo>
                  <a:lnTo>
                    <a:pt x="7544312" y="18292"/>
                  </a:lnTo>
                  <a:lnTo>
                    <a:pt x="0" y="182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47B05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8" name="object 98" descr=""/>
          <p:cNvGrpSpPr/>
          <p:nvPr/>
        </p:nvGrpSpPr>
        <p:grpSpPr>
          <a:xfrm>
            <a:off x="0" y="38890"/>
            <a:ext cx="7550784" cy="24765"/>
            <a:chOff x="0" y="38890"/>
            <a:chExt cx="7550784" cy="24765"/>
          </a:xfrm>
        </p:grpSpPr>
        <p:pic>
          <p:nvPicPr>
            <p:cNvPr id="99" name="object 99" descr="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0" y="38890"/>
              <a:ext cx="7550405" cy="24389"/>
            </a:xfrm>
            <a:prstGeom prst="rect">
              <a:avLst/>
            </a:prstGeom>
          </p:spPr>
        </p:pic>
        <p:sp>
          <p:nvSpPr>
            <p:cNvPr id="100" name="object 100" descr=""/>
            <p:cNvSpPr/>
            <p:nvPr/>
          </p:nvSpPr>
          <p:spPr>
            <a:xfrm>
              <a:off x="6092" y="44988"/>
              <a:ext cx="7544434" cy="18415"/>
            </a:xfrm>
            <a:custGeom>
              <a:avLst/>
              <a:gdLst/>
              <a:ahLst/>
              <a:cxnLst/>
              <a:rect l="l" t="t" r="r" b="b"/>
              <a:pathLst>
                <a:path w="7544434" h="18415">
                  <a:moveTo>
                    <a:pt x="0" y="0"/>
                  </a:moveTo>
                  <a:lnTo>
                    <a:pt x="7544312" y="0"/>
                  </a:lnTo>
                  <a:lnTo>
                    <a:pt x="7544312" y="18292"/>
                  </a:lnTo>
                  <a:lnTo>
                    <a:pt x="0" y="182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C1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1F1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2023-12-11T09:17:13Z</dcterms:created>
  <dcterms:modified xsi:type="dcterms:W3CDTF">2023-12-11T09:17:13Z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2023-12-11T00:00:00Z</vt:filetime>
  </property>
  <property fmtid="{D5CDD505-2E9C-101B-9397-08002B2CF9AE}" pid="3" name="Producer">
    <vt:lpwstr>iLovePDF</vt:lpwstr>
  </property>
</Properties>
</file>